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8.xml" ContentType="application/vnd.openxmlformats-officedocument.presentationml.tags+xml"/>
  <Override PartName="/ppt/notesSlides/notesSlide39.xml" ContentType="application/vnd.openxmlformats-officedocument.presentationml.notesSlide+xml"/>
  <Override PartName="/ppt/tags/tag29.xml" ContentType="application/vnd.openxmlformats-officedocument.presentationml.tags+xml"/>
  <Override PartName="/ppt/notesSlides/notesSlide40.xml" ContentType="application/vnd.openxmlformats-officedocument.presentationml.notesSlide+xml"/>
  <Override PartName="/ppt/tags/tag30.xml" ContentType="application/vnd.openxmlformats-officedocument.presentationml.tags+xml"/>
  <Override PartName="/ppt/notesSlides/notesSlide41.xml" ContentType="application/vnd.openxmlformats-officedocument.presentationml.notesSlide+xml"/>
  <Override PartName="/ppt/tags/tag3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3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36" r:id="rId2"/>
    <p:sldId id="458" r:id="rId3"/>
    <p:sldId id="313" r:id="rId4"/>
    <p:sldId id="441" r:id="rId5"/>
    <p:sldId id="294" r:id="rId6"/>
    <p:sldId id="384" r:id="rId7"/>
    <p:sldId id="323" r:id="rId8"/>
    <p:sldId id="361" r:id="rId9"/>
    <p:sldId id="400" r:id="rId10"/>
    <p:sldId id="414" r:id="rId11"/>
    <p:sldId id="324" r:id="rId12"/>
    <p:sldId id="453" r:id="rId13"/>
    <p:sldId id="442" r:id="rId14"/>
    <p:sldId id="411" r:id="rId15"/>
    <p:sldId id="401" r:id="rId16"/>
    <p:sldId id="424" r:id="rId17"/>
    <p:sldId id="443" r:id="rId18"/>
    <p:sldId id="451" r:id="rId19"/>
    <p:sldId id="450" r:id="rId20"/>
    <p:sldId id="452" r:id="rId21"/>
    <p:sldId id="435" r:id="rId22"/>
    <p:sldId id="427" r:id="rId23"/>
    <p:sldId id="445" r:id="rId24"/>
    <p:sldId id="368" r:id="rId25"/>
    <p:sldId id="410" r:id="rId26"/>
    <p:sldId id="434" r:id="rId27"/>
    <p:sldId id="432" r:id="rId28"/>
    <p:sldId id="431" r:id="rId29"/>
    <p:sldId id="437" r:id="rId30"/>
    <p:sldId id="438" r:id="rId31"/>
    <p:sldId id="440" r:id="rId32"/>
    <p:sldId id="459" r:id="rId33"/>
    <p:sldId id="446" r:id="rId34"/>
    <p:sldId id="356" r:id="rId35"/>
    <p:sldId id="333" r:id="rId36"/>
    <p:sldId id="332" r:id="rId37"/>
    <p:sldId id="312" r:id="rId38"/>
    <p:sldId id="355" r:id="rId39"/>
    <p:sldId id="456" r:id="rId40"/>
    <p:sldId id="362" r:id="rId41"/>
    <p:sldId id="407" r:id="rId42"/>
    <p:sldId id="319" r:id="rId43"/>
    <p:sldId id="353" r:id="rId44"/>
    <p:sldId id="457" r:id="rId45"/>
    <p:sldId id="455" r:id="rId46"/>
    <p:sldId id="454" r:id="rId47"/>
    <p:sldId id="393" r:id="rId48"/>
    <p:sldId id="439" r:id="rId49"/>
    <p:sldId id="338" r:id="rId5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D88EA1-45AE-4B25-B15B-DB55678E65C6}">
          <p14:sldIdLst>
            <p14:sldId id="336"/>
            <p14:sldId id="458"/>
            <p14:sldId id="313"/>
            <p14:sldId id="441"/>
            <p14:sldId id="294"/>
            <p14:sldId id="384"/>
          </p14:sldIdLst>
        </p14:section>
        <p14:section name="Preliminaries" id="{67BBCFC6-B8B8-42EC-812B-3A7BB90D7A74}">
          <p14:sldIdLst>
            <p14:sldId id="323"/>
            <p14:sldId id="361"/>
            <p14:sldId id="400"/>
            <p14:sldId id="414"/>
            <p14:sldId id="324"/>
            <p14:sldId id="453"/>
          </p14:sldIdLst>
        </p14:section>
        <p14:section name="Unruh state" id="{9D9F14D8-FDAF-4C38-A4FB-00D07377C1F6}">
          <p14:sldIdLst>
            <p14:sldId id="442"/>
            <p14:sldId id="411"/>
            <p14:sldId id="401"/>
            <p14:sldId id="424"/>
          </p14:sldIdLst>
        </p14:section>
        <p14:section name="Flux expressions" id="{2E24C91E-47E4-42B4-9D1F-2D20564050FE}">
          <p14:sldIdLst>
            <p14:sldId id="443"/>
            <p14:sldId id="451"/>
            <p14:sldId id="450"/>
            <p14:sldId id="452"/>
            <p14:sldId id="435"/>
            <p14:sldId id="427"/>
          </p14:sldIdLst>
        </p14:section>
        <p14:section name="state subtraction" id="{480EB98D-BE97-476A-A205-9FB935589BF8}">
          <p14:sldIdLst>
            <p14:sldId id="445"/>
            <p14:sldId id="368"/>
            <p14:sldId id="410"/>
            <p14:sldId id="434"/>
            <p14:sldId id="432"/>
            <p14:sldId id="431"/>
            <p14:sldId id="437"/>
            <p14:sldId id="438"/>
            <p14:sldId id="440"/>
            <p14:sldId id="459"/>
          </p14:sldIdLst>
        </p14:section>
        <p14:section name="Results" id="{D5408638-F060-4057-8340-7E877D187333}">
          <p14:sldIdLst>
            <p14:sldId id="446"/>
            <p14:sldId id="356"/>
            <p14:sldId id="333"/>
            <p14:sldId id="332"/>
            <p14:sldId id="312"/>
            <p14:sldId id="355"/>
            <p14:sldId id="456"/>
            <p14:sldId id="362"/>
            <p14:sldId id="407"/>
            <p14:sldId id="319"/>
            <p14:sldId id="353"/>
            <p14:sldId id="457"/>
            <p14:sldId id="455"/>
            <p14:sldId id="454"/>
            <p14:sldId id="393"/>
            <p14:sldId id="439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 Zilberman" initials="NZ" lastIdx="71" clrIdx="0">
    <p:extLst>
      <p:ext uri="{19B8F6BF-5375-455C-9EA6-DF929625EA0E}">
        <p15:presenceInfo xmlns:p15="http://schemas.microsoft.com/office/powerpoint/2012/main" userId="883eb253fadc4e1f" providerId="Windows Live"/>
      </p:ext>
    </p:extLst>
  </p:cmAuthor>
  <p:cmAuthor id="2" name="Noa Zilberman" initials="NZ [2]" lastIdx="143" clrIdx="1">
    <p:extLst>
      <p:ext uri="{19B8F6BF-5375-455C-9EA6-DF929625EA0E}">
        <p15:presenceInfo xmlns:p15="http://schemas.microsoft.com/office/powerpoint/2012/main" userId="S::noazilber@campus.technion.ac.il::3435d9e9-3ce0-4fa8-9e93-8c1201dfc8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65D1"/>
    <a:srgbClr val="C00000"/>
    <a:srgbClr val="D39595"/>
    <a:srgbClr val="92D050"/>
    <a:srgbClr val="EAEAEA"/>
    <a:srgbClr val="5B9BD5"/>
    <a:srgbClr val="ED7D31"/>
    <a:srgbClr val="70AD47"/>
    <a:srgbClr val="6F87B8"/>
    <a:srgbClr val="F9D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6182" autoAdjust="0"/>
  </p:normalViewPr>
  <p:slideViewPr>
    <p:cSldViewPr snapToGrid="0">
      <p:cViewPr>
        <p:scale>
          <a:sx n="55" d="100"/>
          <a:sy n="55" d="100"/>
        </p:scale>
        <p:origin x="-52" y="182"/>
      </p:cViewPr>
      <p:guideLst/>
    </p:cSldViewPr>
  </p:slideViewPr>
  <p:outlineViewPr>
    <p:cViewPr>
      <p:scale>
        <a:sx n="33" d="100"/>
        <a:sy n="33" d="100"/>
      </p:scale>
      <p:origin x="0" y="-9162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52" d="100"/>
          <a:sy n="52" d="100"/>
        </p:scale>
        <p:origin x="26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8B12-F729-4FFC-8726-43AA3C621058}" type="datetimeFigureOut">
              <a:rPr lang="en-IL" smtClean="0"/>
              <a:t>04/07/2022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8581-3D1F-478C-B380-572AAF271B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484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539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074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280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14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7395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582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02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656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13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402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448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0320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3610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679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71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0454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7581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9246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984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4843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3027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447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205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5514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6242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7137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6710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5423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986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1433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5213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0813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275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5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31306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0293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3940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0717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4805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>
                <a:latin typeface="+mj-lt"/>
              </a:rPr>
              <a:t>48</a:t>
            </a:fld>
            <a:endParaRPr lang="en-I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99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270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45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258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799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664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8581-3D1F-478C-B380-572AAF271B6D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988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C9EC-4349-4607-96D1-DA45F70D5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9F7A5-A2EF-495F-8CC7-70BAD6B56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0C8D-B1B3-44B3-8572-10A0AAE8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923F-E5E7-4EB4-9E04-57D9DA7C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E3BC-65F5-4639-B78D-E885E995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B1FB-491C-409C-9FBA-7133AC64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D6E74-7188-4EF0-A952-15AC01FB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09F57-F1B0-41B1-A17A-F48531E2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04604-D9D3-4A0B-9F0A-A620BB99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8B69-D00D-4FBF-839C-55FBEC67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68C75-A53F-4330-943E-7624073C2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7C704-9773-4333-A783-170FCA531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59F7-D45E-4664-946B-9EEB89F6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C40D-2026-4079-A2D9-BA60D66D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A0E7-6268-49C7-9663-DB341860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05FB-D10B-474F-9EF2-7B34B27C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908E-3988-496C-9D9A-3F205079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EA92D-0487-4129-A4B0-E7B6E1E8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8F83F-E66B-4272-9EC2-9B1185B0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15228-2430-4895-BB5F-41F855FC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9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41BB-3584-4F97-95D4-4CF6DD4A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F194-5D9E-4760-A152-FCBCA2B4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477F3-F85A-4B9A-BCEB-3906000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C037-D1A7-40C5-82CC-BE01BDF2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8EA-1D2A-4E50-9C9C-96C5AC8E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401B-719A-48C1-B5CF-6D011610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202B-2673-4D7B-961F-A570D1E02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5AF4C-AC2F-4FB6-9D7E-47B4C6BA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ADC92-402C-4B74-83A8-6281F850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0AE43-E6AD-4FEF-8CC1-435F3C59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68FDD-394C-417A-BE39-D543AF7B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8A78-286B-4331-BA63-113FC27A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2B08-D8D2-45A4-9DD9-17F5F2204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20D7B-232B-466E-8C05-B4B425CC9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7E1C9-0E25-47AB-BF59-3E2C2D55B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F396-17AB-4A2C-BF66-59D73FEE3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F38A9-E35E-46CB-B690-B3B5D258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3B5D3-E69F-4BE3-9BCD-51C37D4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6F009-1431-4217-B367-2AE1C0A5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CA72-70C1-445B-A41C-AA65C884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97221-F056-47BE-A24C-7603868C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3C2-1A15-427D-975F-7A4F8ABE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51566-5343-40C9-8F57-CBCEC142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4D0C6-F224-412C-B6DD-66983BBE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B81E1-9A5E-442D-8140-32AEAE38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2137-5519-46D8-ABC4-9C3D0739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AFA7-FF11-4714-BB53-9E0BC05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2D571-C87A-41BB-8677-715FDC9F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5766A-911D-421A-8DB3-EC437B626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2E48-0EDA-4DAD-AF9D-79D4095A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753B2-D37E-4B44-AC74-61B25015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F91D-80E2-47AA-B0DD-20D126D8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2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F7C1-A1E1-4E80-B4CA-7BBAC2AD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32121-3F85-49BF-9DF0-9A3033231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BDF95-BC62-44DE-ABCD-508043BC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9501C-2591-4A1F-B953-7EE35001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78AD1-4242-4043-9BDF-AF488569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92FD2-3F5F-4127-A47B-4F75BFB1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2C61D-C12C-4CDF-9864-9DC288DE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B726-967D-4ACB-B84B-3198E378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0D76-9876-41DD-BFF6-546060400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9DC3-360F-422F-B5BE-2B724F18E0F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C4521-54F4-43D7-9C8E-38E9E646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8C1F-0152-4BBC-91B4-B67BCD183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1AD9-9248-4944-A84B-7E758025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2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7.xml"/><Relationship Id="rId6" Type="http://schemas.openxmlformats.org/officeDocument/2006/relationships/image" Target="../media/image870.png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2.png"/><Relationship Id="rId4" Type="http://schemas.openxmlformats.org/officeDocument/2006/relationships/image" Target="../media/image4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5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5.png"/><Relationship Id="rId18" Type="http://schemas.microsoft.com/office/2007/relationships/hdphoto" Target="../media/hdphoto2.wdp"/><Relationship Id="rId26" Type="http://schemas.openxmlformats.org/officeDocument/2006/relationships/image" Target="../media/image12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4.png"/><Relationship Id="rId17" Type="http://schemas.openxmlformats.org/officeDocument/2006/relationships/image" Target="../media/image9.png"/><Relationship Id="rId25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png"/><Relationship Id="rId20" Type="http://schemas.openxmlformats.org/officeDocument/2006/relationships/image" Target="../media/image121.png"/><Relationship Id="rId29" Type="http://schemas.openxmlformats.org/officeDocument/2006/relationships/image" Target="../media/image131.png"/><Relationship Id="rId1" Type="http://schemas.openxmlformats.org/officeDocument/2006/relationships/tags" Target="../tags/tag10.xml"/><Relationship Id="rId6" Type="http://schemas.openxmlformats.org/officeDocument/2006/relationships/image" Target="../media/image107.png"/><Relationship Id="rId11" Type="http://schemas.openxmlformats.org/officeDocument/2006/relationships/image" Target="../media/image113.png"/><Relationship Id="rId24" Type="http://schemas.openxmlformats.org/officeDocument/2006/relationships/image" Target="../media/image125.png"/><Relationship Id="rId5" Type="http://schemas.openxmlformats.org/officeDocument/2006/relationships/image" Target="../media/image106.png"/><Relationship Id="rId15" Type="http://schemas.openxmlformats.org/officeDocument/2006/relationships/image" Target="../media/image117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image" Target="../media/image112.png"/><Relationship Id="rId19" Type="http://schemas.openxmlformats.org/officeDocument/2006/relationships/image" Target="../media/image120.png"/><Relationship Id="rId31" Type="http://schemas.openxmlformats.org/officeDocument/2006/relationships/image" Target="../media/image133.png"/><Relationship Id="rId4" Type="http://schemas.openxmlformats.org/officeDocument/2006/relationships/image" Target="../media/image1050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4.png"/><Relationship Id="rId26" Type="http://schemas.openxmlformats.org/officeDocument/2006/relationships/image" Target="../media/image135.png"/><Relationship Id="rId39" Type="http://schemas.openxmlformats.org/officeDocument/2006/relationships/image" Target="../media/image136.png"/><Relationship Id="rId21" Type="http://schemas.openxmlformats.org/officeDocument/2006/relationships/image" Target="../media/image157.png"/><Relationship Id="rId34" Type="http://schemas.openxmlformats.org/officeDocument/2006/relationships/image" Target="../media/image172.png"/><Relationship Id="rId42" Type="http://schemas.openxmlformats.org/officeDocument/2006/relationships/image" Target="../media/image181.png"/><Relationship Id="rId47" Type="http://schemas.openxmlformats.org/officeDocument/2006/relationships/image" Target="../media/image186.png"/><Relationship Id="rId50" Type="http://schemas.openxmlformats.org/officeDocument/2006/relationships/image" Target="../media/image189.png"/><Relationship Id="rId55" Type="http://schemas.openxmlformats.org/officeDocument/2006/relationships/image" Target="../media/image152.png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9" Type="http://schemas.openxmlformats.org/officeDocument/2006/relationships/image" Target="../media/image166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32" Type="http://schemas.openxmlformats.org/officeDocument/2006/relationships/image" Target="../media/image169.pn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4.png"/><Relationship Id="rId53" Type="http://schemas.openxmlformats.org/officeDocument/2006/relationships/image" Target="../media/image137.png"/><Relationship Id="rId5" Type="http://schemas.openxmlformats.org/officeDocument/2006/relationships/image" Target="../media/image141.png"/><Relationship Id="rId10" Type="http://schemas.openxmlformats.org/officeDocument/2006/relationships/image" Target="../media/image147.png"/><Relationship Id="rId19" Type="http://schemas.openxmlformats.org/officeDocument/2006/relationships/image" Target="../media/image155.png"/><Relationship Id="rId31" Type="http://schemas.openxmlformats.org/officeDocument/2006/relationships/image" Target="../media/image168.png"/><Relationship Id="rId44" Type="http://schemas.openxmlformats.org/officeDocument/2006/relationships/image" Target="../media/image183.png"/><Relationship Id="rId52" Type="http://schemas.openxmlformats.org/officeDocument/2006/relationships/image" Target="../media/image1340.png"/><Relationship Id="rId4" Type="http://schemas.openxmlformats.org/officeDocument/2006/relationships/image" Target="../media/image139.png"/><Relationship Id="rId9" Type="http://schemas.openxmlformats.org/officeDocument/2006/relationships/image" Target="../media/image146.png"/><Relationship Id="rId14" Type="http://schemas.openxmlformats.org/officeDocument/2006/relationships/image" Target="../media/image134.png"/><Relationship Id="rId22" Type="http://schemas.openxmlformats.org/officeDocument/2006/relationships/image" Target="../media/image158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Relationship Id="rId35" Type="http://schemas.openxmlformats.org/officeDocument/2006/relationships/image" Target="../media/image173.png"/><Relationship Id="rId43" Type="http://schemas.openxmlformats.org/officeDocument/2006/relationships/image" Target="../media/image182.png"/><Relationship Id="rId48" Type="http://schemas.openxmlformats.org/officeDocument/2006/relationships/image" Target="../media/image187.png"/><Relationship Id="rId56" Type="http://schemas.openxmlformats.org/officeDocument/2006/relationships/image" Target="../media/image163.png"/><Relationship Id="rId8" Type="http://schemas.openxmlformats.org/officeDocument/2006/relationships/image" Target="../media/image144.png"/><Relationship Id="rId51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12" Type="http://schemas.openxmlformats.org/officeDocument/2006/relationships/image" Target="../media/image149.png"/><Relationship Id="rId17" Type="http://schemas.openxmlformats.org/officeDocument/2006/relationships/image" Target="../media/image153.png"/><Relationship Id="rId25" Type="http://schemas.openxmlformats.org/officeDocument/2006/relationships/image" Target="../media/image162.png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46" Type="http://schemas.openxmlformats.org/officeDocument/2006/relationships/image" Target="../media/image185.png"/><Relationship Id="rId20" Type="http://schemas.openxmlformats.org/officeDocument/2006/relationships/image" Target="../media/image156.png"/><Relationship Id="rId41" Type="http://schemas.openxmlformats.org/officeDocument/2006/relationships/image" Target="../media/image179.png"/><Relationship Id="rId54" Type="http://schemas.openxmlformats.org/officeDocument/2006/relationships/image" Target="../media/image138.png"/><Relationship Id="rId1" Type="http://schemas.openxmlformats.org/officeDocument/2006/relationships/tags" Target="../tags/tag11.xml"/><Relationship Id="rId6" Type="http://schemas.openxmlformats.org/officeDocument/2006/relationships/image" Target="../media/image142.png"/><Relationship Id="rId15" Type="http://schemas.openxmlformats.org/officeDocument/2006/relationships/image" Target="../media/image9.png"/><Relationship Id="rId23" Type="http://schemas.openxmlformats.org/officeDocument/2006/relationships/image" Target="../media/image159.png"/><Relationship Id="rId28" Type="http://schemas.openxmlformats.org/officeDocument/2006/relationships/image" Target="../media/image165.png"/><Relationship Id="rId36" Type="http://schemas.openxmlformats.org/officeDocument/2006/relationships/image" Target="../media/image174.png"/><Relationship Id="rId49" Type="http://schemas.openxmlformats.org/officeDocument/2006/relationships/image" Target="../media/image1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3" Type="http://schemas.openxmlformats.org/officeDocument/2006/relationships/notesSlide" Target="../notesSlides/notesSlide18.xml"/><Relationship Id="rId12" Type="http://schemas.openxmlformats.org/officeDocument/2006/relationships/image" Target="../media/image266.png"/><Relationship Id="rId17" Type="http://schemas.openxmlformats.org/officeDocument/2006/relationships/image" Target="../media/image1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png"/><Relationship Id="rId1" Type="http://schemas.openxmlformats.org/officeDocument/2006/relationships/tags" Target="../tags/tag14.xml"/><Relationship Id="rId6" Type="http://schemas.openxmlformats.org/officeDocument/2006/relationships/image" Target="../media/image1950.png"/><Relationship Id="rId11" Type="http://schemas.openxmlformats.org/officeDocument/2006/relationships/image" Target="../media/image480.png"/><Relationship Id="rId5" Type="http://schemas.openxmlformats.org/officeDocument/2006/relationships/image" Target="../media/image1940.png"/><Relationship Id="rId15" Type="http://schemas.microsoft.com/office/2007/relationships/hdphoto" Target="../media/hdphoto1.wdp"/><Relationship Id="rId4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199.png"/><Relationship Id="rId9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2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09.png"/><Relationship Id="rId10" Type="http://schemas.openxmlformats.org/officeDocument/2006/relationships/image" Target="../media/image215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5.png"/><Relationship Id="rId3" Type="http://schemas.openxmlformats.org/officeDocument/2006/relationships/notesSlide" Target="../notesSlides/notesSlide21.xml"/><Relationship Id="rId1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75.png"/><Relationship Id="rId1" Type="http://schemas.openxmlformats.org/officeDocument/2006/relationships/tags" Target="../tags/tag17.xml"/><Relationship Id="rId5" Type="http://schemas.openxmlformats.org/officeDocument/2006/relationships/image" Target="../media/image264.png"/><Relationship Id="rId19" Type="http://schemas.openxmlformats.org/officeDocument/2006/relationships/image" Target="../media/image274.png"/><Relationship Id="rId4" Type="http://schemas.openxmlformats.org/officeDocument/2006/relationships/image" Target="../media/image2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1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84.png"/><Relationship Id="rId5" Type="http://schemas.openxmlformats.org/officeDocument/2006/relationships/image" Target="../media/image282.png"/><Relationship Id="rId4" Type="http://schemas.openxmlformats.org/officeDocument/2006/relationships/image" Target="../media/image3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282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png"/><Relationship Id="rId18" Type="http://schemas.openxmlformats.org/officeDocument/2006/relationships/image" Target="../media/image336.png"/><Relationship Id="rId26" Type="http://schemas.openxmlformats.org/officeDocument/2006/relationships/image" Target="../media/image346.png"/><Relationship Id="rId39" Type="http://schemas.openxmlformats.org/officeDocument/2006/relationships/image" Target="../media/image360.png"/><Relationship Id="rId21" Type="http://schemas.openxmlformats.org/officeDocument/2006/relationships/image" Target="../media/image339.png"/><Relationship Id="rId34" Type="http://schemas.openxmlformats.org/officeDocument/2006/relationships/image" Target="../media/image355.png"/><Relationship Id="rId42" Type="http://schemas.openxmlformats.org/officeDocument/2006/relationships/image" Target="../media/image343.png"/><Relationship Id="rId47" Type="http://schemas.openxmlformats.org/officeDocument/2006/relationships/image" Target="../media/image368.png"/><Relationship Id="rId50" Type="http://schemas.openxmlformats.org/officeDocument/2006/relationships/image" Target="../media/image370.png"/><Relationship Id="rId7" Type="http://schemas.openxmlformats.org/officeDocument/2006/relationships/image" Target="../media/image3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4.png"/><Relationship Id="rId29" Type="http://schemas.openxmlformats.org/officeDocument/2006/relationships/image" Target="../media/image349.png"/><Relationship Id="rId11" Type="http://schemas.openxmlformats.org/officeDocument/2006/relationships/image" Target="../media/image328.png"/><Relationship Id="rId24" Type="http://schemas.openxmlformats.org/officeDocument/2006/relationships/image" Target="../media/image344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40" Type="http://schemas.openxmlformats.org/officeDocument/2006/relationships/image" Target="../media/image362.png"/><Relationship Id="rId45" Type="http://schemas.openxmlformats.org/officeDocument/2006/relationships/image" Target="../media/image366.png"/><Relationship Id="rId53" Type="http://schemas.openxmlformats.org/officeDocument/2006/relationships/image" Target="../media/image9.png"/><Relationship Id="rId5" Type="http://schemas.openxmlformats.org/officeDocument/2006/relationships/image" Target="../media/image322.png"/><Relationship Id="rId10" Type="http://schemas.openxmlformats.org/officeDocument/2006/relationships/image" Target="../media/image327.png"/><Relationship Id="rId19" Type="http://schemas.openxmlformats.org/officeDocument/2006/relationships/image" Target="../media/image337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52" Type="http://schemas.openxmlformats.org/officeDocument/2006/relationships/image" Target="../media/image374.png"/><Relationship Id="rId4" Type="http://schemas.openxmlformats.org/officeDocument/2006/relationships/image" Target="../media/image321.png"/><Relationship Id="rId9" Type="http://schemas.openxmlformats.org/officeDocument/2006/relationships/image" Target="../media/image326.png"/><Relationship Id="rId14" Type="http://schemas.openxmlformats.org/officeDocument/2006/relationships/image" Target="../media/image332.png"/><Relationship Id="rId22" Type="http://schemas.openxmlformats.org/officeDocument/2006/relationships/image" Target="../media/image341.png"/><Relationship Id="rId27" Type="http://schemas.openxmlformats.org/officeDocument/2006/relationships/image" Target="../media/image347.png"/><Relationship Id="rId30" Type="http://schemas.openxmlformats.org/officeDocument/2006/relationships/image" Target="../media/image350.png"/><Relationship Id="rId35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8" Type="http://schemas.openxmlformats.org/officeDocument/2006/relationships/image" Target="../media/image325.png"/><Relationship Id="rId51" Type="http://schemas.openxmlformats.org/officeDocument/2006/relationships/image" Target="../media/image308.png"/><Relationship Id="rId3" Type="http://schemas.openxmlformats.org/officeDocument/2006/relationships/notesSlide" Target="../notesSlides/notesSlide27.xml"/><Relationship Id="rId12" Type="http://schemas.openxmlformats.org/officeDocument/2006/relationships/image" Target="../media/image329.png"/><Relationship Id="rId17" Type="http://schemas.openxmlformats.org/officeDocument/2006/relationships/image" Target="../media/image335.png"/><Relationship Id="rId25" Type="http://schemas.openxmlformats.org/officeDocument/2006/relationships/image" Target="../media/image30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20" Type="http://schemas.openxmlformats.org/officeDocument/2006/relationships/image" Target="../media/image338.png"/><Relationship Id="rId41" Type="http://schemas.openxmlformats.org/officeDocument/2006/relationships/image" Target="../media/image363.png"/><Relationship Id="rId54" Type="http://schemas.microsoft.com/office/2007/relationships/hdphoto" Target="../media/hdphoto2.wdp"/><Relationship Id="rId1" Type="http://schemas.openxmlformats.org/officeDocument/2006/relationships/tags" Target="../tags/tag23.xml"/><Relationship Id="rId6" Type="http://schemas.openxmlformats.org/officeDocument/2006/relationships/image" Target="../media/image323.png"/><Relationship Id="rId15" Type="http://schemas.openxmlformats.org/officeDocument/2006/relationships/image" Target="../media/image333.png"/><Relationship Id="rId23" Type="http://schemas.openxmlformats.org/officeDocument/2006/relationships/image" Target="../media/image342.png"/><Relationship Id="rId28" Type="http://schemas.openxmlformats.org/officeDocument/2006/relationships/image" Target="../media/image348.png"/><Relationship Id="rId36" Type="http://schemas.openxmlformats.org/officeDocument/2006/relationships/image" Target="../media/image35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4.png"/><Relationship Id="rId18" Type="http://schemas.openxmlformats.org/officeDocument/2006/relationships/image" Target="../media/image389.png"/><Relationship Id="rId26" Type="http://schemas.openxmlformats.org/officeDocument/2006/relationships/image" Target="../media/image397.png"/><Relationship Id="rId39" Type="http://schemas.openxmlformats.org/officeDocument/2006/relationships/image" Target="../media/image410.png"/><Relationship Id="rId21" Type="http://schemas.openxmlformats.org/officeDocument/2006/relationships/image" Target="../media/image392.png"/><Relationship Id="rId34" Type="http://schemas.openxmlformats.org/officeDocument/2006/relationships/image" Target="../media/image405.png"/><Relationship Id="rId42" Type="http://schemas.openxmlformats.org/officeDocument/2006/relationships/image" Target="../media/image413.png"/><Relationship Id="rId47" Type="http://schemas.openxmlformats.org/officeDocument/2006/relationships/image" Target="../media/image3080.png"/><Relationship Id="rId50" Type="http://schemas.openxmlformats.org/officeDocument/2006/relationships/image" Target="../media/image2940.png"/><Relationship Id="rId55" Type="http://schemas.openxmlformats.org/officeDocument/2006/relationships/image" Target="../media/image426.png"/><Relationship Id="rId7" Type="http://schemas.openxmlformats.org/officeDocument/2006/relationships/image" Target="../media/image3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7.png"/><Relationship Id="rId29" Type="http://schemas.openxmlformats.org/officeDocument/2006/relationships/image" Target="../media/image400.png"/><Relationship Id="rId11" Type="http://schemas.openxmlformats.org/officeDocument/2006/relationships/image" Target="../media/image382.png"/><Relationship Id="rId24" Type="http://schemas.openxmlformats.org/officeDocument/2006/relationships/image" Target="../media/image395.png"/><Relationship Id="rId32" Type="http://schemas.openxmlformats.org/officeDocument/2006/relationships/image" Target="../media/image403.png"/><Relationship Id="rId37" Type="http://schemas.openxmlformats.org/officeDocument/2006/relationships/image" Target="../media/image408.png"/><Relationship Id="rId40" Type="http://schemas.openxmlformats.org/officeDocument/2006/relationships/image" Target="../media/image411.png"/><Relationship Id="rId45" Type="http://schemas.openxmlformats.org/officeDocument/2006/relationships/image" Target="../media/image3061.png"/><Relationship Id="rId53" Type="http://schemas.openxmlformats.org/officeDocument/2006/relationships/image" Target="../media/image2951.PNG"/><Relationship Id="rId58" Type="http://schemas.openxmlformats.org/officeDocument/2006/relationships/image" Target="../media/image429.png"/><Relationship Id="rId5" Type="http://schemas.openxmlformats.org/officeDocument/2006/relationships/image" Target="../media/image376.png"/><Relationship Id="rId19" Type="http://schemas.openxmlformats.org/officeDocument/2006/relationships/image" Target="../media/image390.png"/><Relationship Id="rId4" Type="http://schemas.openxmlformats.org/officeDocument/2006/relationships/image" Target="../media/image375.png"/><Relationship Id="rId9" Type="http://schemas.openxmlformats.org/officeDocument/2006/relationships/image" Target="../media/image380.png"/><Relationship Id="rId14" Type="http://schemas.openxmlformats.org/officeDocument/2006/relationships/image" Target="../media/image385.png"/><Relationship Id="rId22" Type="http://schemas.openxmlformats.org/officeDocument/2006/relationships/image" Target="../media/image393.png"/><Relationship Id="rId27" Type="http://schemas.openxmlformats.org/officeDocument/2006/relationships/image" Target="../media/image398.png"/><Relationship Id="rId30" Type="http://schemas.openxmlformats.org/officeDocument/2006/relationships/image" Target="../media/image401.png"/><Relationship Id="rId35" Type="http://schemas.openxmlformats.org/officeDocument/2006/relationships/image" Target="../media/image406.png"/><Relationship Id="rId43" Type="http://schemas.openxmlformats.org/officeDocument/2006/relationships/image" Target="../media/image414.png"/><Relationship Id="rId48" Type="http://schemas.openxmlformats.org/officeDocument/2006/relationships/image" Target="../media/image419.png"/><Relationship Id="rId56" Type="http://schemas.openxmlformats.org/officeDocument/2006/relationships/image" Target="../media/image427.png"/><Relationship Id="rId8" Type="http://schemas.openxmlformats.org/officeDocument/2006/relationships/image" Target="../media/image379.png"/><Relationship Id="rId51" Type="http://schemas.openxmlformats.org/officeDocument/2006/relationships/image" Target="../media/image422.png"/><Relationship Id="rId3" Type="http://schemas.openxmlformats.org/officeDocument/2006/relationships/notesSlide" Target="../notesSlides/notesSlide28.xml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5" Type="http://schemas.openxmlformats.org/officeDocument/2006/relationships/image" Target="../media/image396.png"/><Relationship Id="rId33" Type="http://schemas.openxmlformats.org/officeDocument/2006/relationships/image" Target="../media/image404.png"/><Relationship Id="rId38" Type="http://schemas.openxmlformats.org/officeDocument/2006/relationships/image" Target="../media/image409.png"/><Relationship Id="rId46" Type="http://schemas.openxmlformats.org/officeDocument/2006/relationships/image" Target="../media/image2941.png"/><Relationship Id="rId59" Type="http://schemas.openxmlformats.org/officeDocument/2006/relationships/image" Target="../media/image430.png"/><Relationship Id="rId20" Type="http://schemas.openxmlformats.org/officeDocument/2006/relationships/image" Target="../media/image391.png"/><Relationship Id="rId41" Type="http://schemas.openxmlformats.org/officeDocument/2006/relationships/image" Target="../media/image412.png"/><Relationship Id="rId54" Type="http://schemas.openxmlformats.org/officeDocument/2006/relationships/image" Target="../media/image425.png"/><Relationship Id="rId1" Type="http://schemas.openxmlformats.org/officeDocument/2006/relationships/tags" Target="../tags/tag24.xml"/><Relationship Id="rId6" Type="http://schemas.openxmlformats.org/officeDocument/2006/relationships/image" Target="../media/image377.png"/><Relationship Id="rId15" Type="http://schemas.openxmlformats.org/officeDocument/2006/relationships/image" Target="../media/image386.png"/><Relationship Id="rId23" Type="http://schemas.openxmlformats.org/officeDocument/2006/relationships/image" Target="../media/image394.png"/><Relationship Id="rId28" Type="http://schemas.openxmlformats.org/officeDocument/2006/relationships/image" Target="../media/image399.png"/><Relationship Id="rId36" Type="http://schemas.openxmlformats.org/officeDocument/2006/relationships/image" Target="../media/image407.png"/><Relationship Id="rId49" Type="http://schemas.openxmlformats.org/officeDocument/2006/relationships/image" Target="../media/image420.png"/><Relationship Id="rId57" Type="http://schemas.openxmlformats.org/officeDocument/2006/relationships/image" Target="../media/image428.png"/><Relationship Id="rId10" Type="http://schemas.openxmlformats.org/officeDocument/2006/relationships/image" Target="../media/image381.png"/><Relationship Id="rId31" Type="http://schemas.openxmlformats.org/officeDocument/2006/relationships/image" Target="../media/image402.png"/><Relationship Id="rId44" Type="http://schemas.openxmlformats.org/officeDocument/2006/relationships/image" Target="../media/image415.png"/><Relationship Id="rId52" Type="http://schemas.openxmlformats.org/officeDocument/2006/relationships/image" Target="../media/image4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90.png"/><Relationship Id="rId11" Type="http://schemas.openxmlformats.org/officeDocument/2006/relationships/image" Target="../media/image317.png"/><Relationship Id="rId5" Type="http://schemas.openxmlformats.org/officeDocument/2006/relationships/image" Target="../media/image2960.png"/><Relationship Id="rId10" Type="http://schemas.openxmlformats.org/officeDocument/2006/relationships/image" Target="../media/image312.png"/><Relationship Id="rId4" Type="http://schemas.openxmlformats.org/officeDocument/2006/relationships/image" Target="../media/image2950.png"/><Relationship Id="rId9" Type="http://schemas.openxmlformats.org/officeDocument/2006/relationships/image" Target="../media/image30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09.png"/><Relationship Id="rId5" Type="http://schemas.openxmlformats.org/officeDocument/2006/relationships/image" Target="../media/image319.png"/><Relationship Id="rId4" Type="http://schemas.openxmlformats.org/officeDocument/2006/relationships/image" Target="../media/image30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5.png"/><Relationship Id="rId4" Type="http://schemas.openxmlformats.org/officeDocument/2006/relationships/image" Target="../media/image4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1.png"/><Relationship Id="rId3" Type="http://schemas.openxmlformats.org/officeDocument/2006/relationships/image" Target="../media/image21.png"/><Relationship Id="rId7" Type="http://schemas.openxmlformats.org/officeDocument/2006/relationships/image" Target="../media/image12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1.png"/><Relationship Id="rId5" Type="http://schemas.openxmlformats.org/officeDocument/2006/relationships/image" Target="../media/image1273.png"/><Relationship Id="rId4" Type="http://schemas.openxmlformats.org/officeDocument/2006/relationships/image" Target="../media/image12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4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0.png"/><Relationship Id="rId5" Type="http://schemas.openxmlformats.org/officeDocument/2006/relationships/image" Target="../media/image1280.png"/><Relationship Id="rId4" Type="http://schemas.openxmlformats.org/officeDocument/2006/relationships/image" Target="../media/image12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2.png"/><Relationship Id="rId5" Type="http://schemas.openxmlformats.org/officeDocument/2006/relationships/image" Target="../media/image36.png"/><Relationship Id="rId4" Type="http://schemas.openxmlformats.org/officeDocument/2006/relationships/image" Target="../media/image4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6.png"/><Relationship Id="rId5" Type="http://schemas.openxmlformats.org/officeDocument/2006/relationships/image" Target="../media/image821.png"/><Relationship Id="rId4" Type="http://schemas.openxmlformats.org/officeDocument/2006/relationships/image" Target="../media/image44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37.png"/><Relationship Id="rId10" Type="http://schemas.openxmlformats.org/officeDocument/2006/relationships/image" Target="../media/image452.png"/><Relationship Id="rId4" Type="http://schemas.openxmlformats.org/officeDocument/2006/relationships/image" Target="../media/image448.png"/><Relationship Id="rId9" Type="http://schemas.openxmlformats.org/officeDocument/2006/relationships/image" Target="../media/image4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0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240.png"/><Relationship Id="rId5" Type="http://schemas.openxmlformats.org/officeDocument/2006/relationships/image" Target="../media/image1200.png"/><Relationship Id="rId4" Type="http://schemas.openxmlformats.org/officeDocument/2006/relationships/image" Target="../media/image1180.png"/><Relationship Id="rId9" Type="http://schemas.openxmlformats.org/officeDocument/2006/relationships/image" Target="../media/image4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notesSlide" Target="../notesSlides/notesSlide4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11" Type="http://schemas.openxmlformats.org/officeDocument/2006/relationships/image" Target="../media/image461.png"/><Relationship Id="rId5" Type="http://schemas.openxmlformats.org/officeDocument/2006/relationships/image" Target="../media/image457.png"/><Relationship Id="rId10" Type="http://schemas.openxmlformats.org/officeDocument/2006/relationships/image" Target="../media/image460.png"/><Relationship Id="rId4" Type="http://schemas.openxmlformats.org/officeDocument/2006/relationships/image" Target="../media/image46.png"/><Relationship Id="rId9" Type="http://schemas.openxmlformats.org/officeDocument/2006/relationships/image" Target="../media/image4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microsoft.com/office/2007/relationships/hdphoto" Target="../media/hdphoto1.wdp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10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220.png"/><Relationship Id="rId26" Type="http://schemas.openxmlformats.org/officeDocument/2006/relationships/image" Target="../media/image30.png"/><Relationship Id="rId39" Type="http://schemas.openxmlformats.org/officeDocument/2006/relationships/image" Target="../media/image3.png"/><Relationship Id="rId21" Type="http://schemas.openxmlformats.org/officeDocument/2006/relationships/image" Target="../media/image25.png"/><Relationship Id="rId34" Type="http://schemas.openxmlformats.org/officeDocument/2006/relationships/image" Target="../media/image44.png"/><Relationship Id="rId17" Type="http://schemas.openxmlformats.org/officeDocument/2006/relationships/image" Target="../media/image210.png"/><Relationship Id="rId25" Type="http://schemas.openxmlformats.org/officeDocument/2006/relationships/image" Target="../media/image29.png"/><Relationship Id="rId33" Type="http://schemas.openxmlformats.org/officeDocument/2006/relationships/image" Target="../media/image43.png"/><Relationship Id="rId38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29" Type="http://schemas.openxmlformats.org/officeDocument/2006/relationships/image" Target="../media/image33.png"/><Relationship Id="rId1" Type="http://schemas.openxmlformats.org/officeDocument/2006/relationships/tags" Target="../tags/tag4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24" Type="http://schemas.openxmlformats.org/officeDocument/2006/relationships/image" Target="../media/image28.png"/><Relationship Id="rId32" Type="http://schemas.openxmlformats.org/officeDocument/2006/relationships/image" Target="../media/image42.png"/><Relationship Id="rId37" Type="http://schemas.openxmlformats.org/officeDocument/2006/relationships/image" Target="../media/image13.png"/><Relationship Id="rId40" Type="http://schemas.openxmlformats.org/officeDocument/2006/relationships/image" Target="../media/image40.png"/><Relationship Id="rId5" Type="http://schemas.openxmlformats.org/officeDocument/2006/relationships/image" Target="../media/image100.png"/><Relationship Id="rId15" Type="http://schemas.openxmlformats.org/officeDocument/2006/relationships/image" Target="../media/image190.png"/><Relationship Id="rId23" Type="http://schemas.openxmlformats.org/officeDocument/2006/relationships/image" Target="../media/image27.png"/><Relationship Id="rId28" Type="http://schemas.openxmlformats.org/officeDocument/2006/relationships/image" Target="../media/image41.png"/><Relationship Id="rId36" Type="http://schemas.openxmlformats.org/officeDocument/2006/relationships/image" Target="../media/image1211.png"/><Relationship Id="rId10" Type="http://schemas.openxmlformats.org/officeDocument/2006/relationships/image" Target="../media/image150.png"/><Relationship Id="rId19" Type="http://schemas.openxmlformats.org/officeDocument/2006/relationships/image" Target="../media/image230.png"/><Relationship Id="rId31" Type="http://schemas.openxmlformats.org/officeDocument/2006/relationships/image" Target="../media/image35.png"/><Relationship Id="rId4" Type="http://schemas.openxmlformats.org/officeDocument/2006/relationships/image" Target="../media/image910.png"/><Relationship Id="rId9" Type="http://schemas.openxmlformats.org/officeDocument/2006/relationships/image" Target="../media/image140.png"/><Relationship Id="rId14" Type="http://schemas.openxmlformats.org/officeDocument/2006/relationships/image" Target="../media/image170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12.png"/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×ª××¦××ª ×ª××× × ×¢×××¨ âªspacetimeâ¬â">
            <a:extLst>
              <a:ext uri="{FF2B5EF4-FFF2-40B4-BE49-F238E27FC236}">
                <a16:creationId xmlns:a16="http://schemas.microsoft.com/office/drawing/2014/main" id="{EA09ECA3-CFCF-47DC-8F67-6BC410118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261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4DF783-4E32-4F3A-B9DE-9BD750405FDE}"/>
              </a:ext>
            </a:extLst>
          </p:cNvPr>
          <p:cNvCxnSpPr>
            <a:cxnSpLocks/>
          </p:cNvCxnSpPr>
          <p:nvPr/>
        </p:nvCxnSpPr>
        <p:spPr>
          <a:xfrm>
            <a:off x="3822700" y="2171700"/>
            <a:ext cx="0" cy="2298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CE005DB-FC79-468D-960F-4C60157AC7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44126" y="1160017"/>
            <a:ext cx="7328722" cy="4457700"/>
          </a:xfrm>
        </p:spPr>
        <p:txBody>
          <a:bodyPr anchor="ctr">
            <a:no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Semiclassical energy fluxes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at the 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inner horizon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of a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rotating black hole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47122F-8D58-4BFE-9F00-137A34C25F1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2017" y="2036011"/>
            <a:ext cx="3662363" cy="2532964"/>
          </a:xfrm>
        </p:spPr>
        <p:txBody>
          <a:bodyPr anchor="ctr"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High Tower Text" panose="02040502050506030303" pitchFamily="18" charset="0"/>
              </a:rPr>
              <a:t>Noa Zilberman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High Tower Text" panose="02040502050506030303" pitchFamily="18" charset="0"/>
              </a:rPr>
              <a:t>Under the supervision of </a:t>
            </a:r>
            <a:r>
              <a:rPr lang="en-US" sz="2800" dirty="0">
                <a:solidFill>
                  <a:srgbClr val="FFFFFF"/>
                </a:solidFill>
                <a:latin typeface="High Tower Text" panose="02040502050506030303" pitchFamily="18" charset="0"/>
              </a:rPr>
              <a:t>Prof. Amos Ori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High Tower Text" panose="02040502050506030303" pitchFamily="18" charset="0"/>
              </a:rPr>
              <a:t>Technion, Haifa, Israel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76F7A-FD58-4AF0-B95D-60A0EF311DE2}"/>
              </a:ext>
            </a:extLst>
          </p:cNvPr>
          <p:cNvSpPr/>
          <p:nvPr/>
        </p:nvSpPr>
        <p:spPr>
          <a:xfrm>
            <a:off x="-50800" y="5455844"/>
            <a:ext cx="12234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GR23 International Conference, Beijing, China</a:t>
            </a:r>
          </a:p>
          <a:p>
            <a:pPr algn="ctr">
              <a:lnSpc>
                <a:spcPct val="10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55686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2" y="2333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Field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C8EA4FC-0A40-4402-9E9F-E24A033016E6}"/>
                  </a:ext>
                </a:extLst>
              </p:cNvPr>
              <p:cNvSpPr/>
              <p:nvPr/>
            </p:nvSpPr>
            <p:spPr>
              <a:xfrm>
                <a:off x="1531089" y="1642256"/>
                <a:ext cx="7871868" cy="100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C8EA4FC-0A40-4402-9E9F-E24A03301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89" y="1642256"/>
                <a:ext cx="7871868" cy="1009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3CDC3BF9-B14E-4363-837A-25D158280B44}"/>
              </a:ext>
            </a:extLst>
          </p:cNvPr>
          <p:cNvSpPr/>
          <p:nvPr/>
        </p:nvSpPr>
        <p:spPr>
          <a:xfrm rot="16200000">
            <a:off x="5935158" y="2088876"/>
            <a:ext cx="153383" cy="1343303"/>
          </a:xfrm>
          <a:prstGeom prst="leftBrace">
            <a:avLst>
              <a:gd name="adj1" fmla="val 11302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CC5846D-C490-49B8-A218-CEC1A42B2435}"/>
              </a:ext>
            </a:extLst>
          </p:cNvPr>
          <p:cNvSpPr/>
          <p:nvPr/>
        </p:nvSpPr>
        <p:spPr>
          <a:xfrm rot="16200000">
            <a:off x="7187366" y="2138277"/>
            <a:ext cx="97074" cy="647699"/>
          </a:xfrm>
          <a:prstGeom prst="leftBrace">
            <a:avLst>
              <a:gd name="adj1" fmla="val 11302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1F27-5CBF-4AC1-A07D-32B009236878}"/>
              </a:ext>
            </a:extLst>
          </p:cNvPr>
          <p:cNvSpPr/>
          <p:nvPr/>
        </p:nvSpPr>
        <p:spPr>
          <a:xfrm>
            <a:off x="5240026" y="2801521"/>
            <a:ext cx="14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radial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12FE85-492B-44FF-BDD9-7F30267C36BF}"/>
              </a:ext>
            </a:extLst>
          </p:cNvPr>
          <p:cNvSpPr/>
          <p:nvPr/>
        </p:nvSpPr>
        <p:spPr>
          <a:xfrm>
            <a:off x="6514311" y="2440743"/>
            <a:ext cx="14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temporal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9011282A-E36A-4127-B45A-1B9E35E4F9E0}"/>
              </a:ext>
            </a:extLst>
          </p:cNvPr>
          <p:cNvSpPr/>
          <p:nvPr/>
        </p:nvSpPr>
        <p:spPr>
          <a:xfrm rot="16200000">
            <a:off x="8425569" y="1856955"/>
            <a:ext cx="215945" cy="1389408"/>
          </a:xfrm>
          <a:prstGeom prst="leftBrace">
            <a:avLst>
              <a:gd name="adj1" fmla="val 11302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F9A6E-92FF-46FA-A6CB-643488025F04}"/>
              </a:ext>
            </a:extLst>
          </p:cNvPr>
          <p:cNvSpPr/>
          <p:nvPr/>
        </p:nvSpPr>
        <p:spPr>
          <a:xfrm>
            <a:off x="7815774" y="2570651"/>
            <a:ext cx="14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2972AF-36E3-4A1E-A923-8E061D129B4C}"/>
                  </a:ext>
                </a:extLst>
              </p:cNvPr>
              <p:cNvSpPr txBox="1"/>
              <p:nvPr/>
            </p:nvSpPr>
            <p:spPr>
              <a:xfrm>
                <a:off x="2147072" y="3522454"/>
                <a:ext cx="5907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j-lt"/>
                  </a:rPr>
                  <a:t> spheroidal harmonics</a:t>
                </a:r>
                <a:endParaRPr lang="en-IL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2972AF-36E3-4A1E-A923-8E061D12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72" y="3522454"/>
                <a:ext cx="5907452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2CCB47-39D1-491F-B85D-BFFF89235BEC}"/>
                  </a:ext>
                </a:extLst>
              </p:cNvPr>
              <p:cNvSpPr txBox="1"/>
              <p:nvPr/>
            </p:nvSpPr>
            <p:spPr>
              <a:xfrm>
                <a:off x="2837355" y="4221786"/>
                <a:ext cx="6204096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2CCB47-39D1-491F-B85D-BFFF89235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55" y="4221786"/>
                <a:ext cx="6204096" cy="982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D6E133-6459-4EDD-B3A8-090FFAB962FB}"/>
                  </a:ext>
                </a:extLst>
              </p:cNvPr>
              <p:cNvSpPr txBox="1"/>
              <p:nvPr/>
            </p:nvSpPr>
            <p:spPr>
              <a:xfrm>
                <a:off x="0" y="5345472"/>
                <a:ext cx="12514520" cy="1046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D6E133-6459-4EDD-B3A8-090FFAB96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5472"/>
                <a:ext cx="12514520" cy="10468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FCED022-ABFB-473B-8A08-B15BC88B6B7F}"/>
              </a:ext>
            </a:extLst>
          </p:cNvPr>
          <p:cNvSpPr/>
          <p:nvPr/>
        </p:nvSpPr>
        <p:spPr>
          <a:xfrm>
            <a:off x="7825919" y="1935540"/>
            <a:ext cx="1489891" cy="461665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D87062-98EF-423B-8C1C-87451F86E27B}"/>
              </a:ext>
            </a:extLst>
          </p:cNvPr>
          <p:cNvSpPr/>
          <p:nvPr/>
        </p:nvSpPr>
        <p:spPr>
          <a:xfrm>
            <a:off x="5280555" y="1717446"/>
            <a:ext cx="1361405" cy="418874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96980C-F14D-4DC1-8B92-07CB3E5010DA}"/>
              </a:ext>
            </a:extLst>
          </p:cNvPr>
          <p:cNvSpPr/>
          <p:nvPr/>
        </p:nvSpPr>
        <p:spPr>
          <a:xfrm>
            <a:off x="8054524" y="4415628"/>
            <a:ext cx="148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Spheroidal eigenfunction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AD63FB-546A-47E9-976C-9765CFB2BA4F}"/>
              </a:ext>
            </a:extLst>
          </p:cNvPr>
          <p:cNvSpPr/>
          <p:nvPr/>
        </p:nvSpPr>
        <p:spPr>
          <a:xfrm>
            <a:off x="7969464" y="6031903"/>
            <a:ext cx="148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Spheroidal eigenvalue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C9A935-D7C3-491E-80E7-271F0F707F10}"/>
              </a:ext>
            </a:extLst>
          </p:cNvPr>
          <p:cNvSpPr/>
          <p:nvPr/>
        </p:nvSpPr>
        <p:spPr>
          <a:xfrm>
            <a:off x="6856052" y="1933581"/>
            <a:ext cx="851034" cy="461665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A2B7C9-241C-6329-25FF-47FEE248B60F}"/>
                  </a:ext>
                </a:extLst>
              </p:cNvPr>
              <p:cNvSpPr/>
              <p:nvPr/>
            </p:nvSpPr>
            <p:spPr>
              <a:xfrm>
                <a:off x="7396657" y="1216567"/>
                <a:ext cx="20063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+mj-lt"/>
                  </a:rPr>
                  <a:t>: time translation frequency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A2B7C9-241C-6329-25FF-47FEE248B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57" y="1216567"/>
                <a:ext cx="2006300" cy="646331"/>
              </a:xfrm>
              <a:prstGeom prst="rect">
                <a:avLst/>
              </a:prstGeom>
              <a:blipFill>
                <a:blip r:embed="rId9"/>
                <a:stretch>
                  <a:fillRect t="-5660" r="-304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C83611F-3CF0-FF6F-16A8-5FEE6033C94A}"/>
              </a:ext>
            </a:extLst>
          </p:cNvPr>
          <p:cNvCxnSpPr>
            <a:cxnSpLocks/>
          </p:cNvCxnSpPr>
          <p:nvPr/>
        </p:nvCxnSpPr>
        <p:spPr>
          <a:xfrm flipV="1">
            <a:off x="7468150" y="1533660"/>
            <a:ext cx="122000" cy="418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284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 animBg="1"/>
      <p:bldP spid="33" grpId="1" animBg="1"/>
      <p:bldP spid="34" grpId="0" animBg="1"/>
      <p:bldP spid="35" grpId="0"/>
      <p:bldP spid="36" grpId="0"/>
      <p:bldP spid="37" grpId="0" animBg="1"/>
      <p:bldP spid="37" grpId="1" animBg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B58B268-FEB2-429B-A382-5263BCCB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848" y="719376"/>
            <a:ext cx="4285926" cy="26651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BC2F6C-2F23-4302-8DE8-2F3FFB60C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53"/>
          <a:stretch/>
        </p:blipFill>
        <p:spPr>
          <a:xfrm>
            <a:off x="6861451" y="4046951"/>
            <a:ext cx="4285925" cy="2676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90" y="351848"/>
            <a:ext cx="5562123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radial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/>
              <p:nvPr/>
            </p:nvSpPr>
            <p:spPr>
              <a:xfrm>
                <a:off x="74575" y="903185"/>
                <a:ext cx="5935453" cy="2555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6F87B8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" y="903185"/>
                <a:ext cx="5935453" cy="25556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C8543-06A1-4494-B0DE-9FF244F16476}"/>
              </a:ext>
            </a:extLst>
          </p:cNvPr>
          <p:cNvGrpSpPr/>
          <p:nvPr/>
        </p:nvGrpSpPr>
        <p:grpSpPr>
          <a:xfrm>
            <a:off x="6601069" y="1968768"/>
            <a:ext cx="1052386" cy="369898"/>
            <a:chOff x="6639861" y="2439436"/>
            <a:chExt cx="1104896" cy="37353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AE9B88-93AA-46C0-AC16-B755FEC02B55}"/>
                </a:ext>
              </a:extLst>
            </p:cNvPr>
            <p:cNvCxnSpPr/>
            <p:nvPr/>
          </p:nvCxnSpPr>
          <p:spPr>
            <a:xfrm flipH="1">
              <a:off x="6714647" y="2812971"/>
              <a:ext cx="762000" cy="0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C654469-CC97-4F8F-B4BD-2CF8E93F3898}"/>
                    </a:ext>
                  </a:extLst>
                </p:cNvPr>
                <p:cNvSpPr txBox="1"/>
                <p:nvPr/>
              </p:nvSpPr>
              <p:spPr>
                <a:xfrm>
                  <a:off x="6639861" y="2439436"/>
                  <a:ext cx="1104896" cy="3729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C654469-CC97-4F8F-B4BD-2CF8E93F3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861" y="2439436"/>
                  <a:ext cx="1104896" cy="3729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F94F260-A602-4950-B437-4EA1B17CD27F}"/>
              </a:ext>
            </a:extLst>
          </p:cNvPr>
          <p:cNvSpPr txBox="1"/>
          <p:nvPr/>
        </p:nvSpPr>
        <p:spPr>
          <a:xfrm>
            <a:off x="8114017" y="226751"/>
            <a:ext cx="125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</a:rPr>
              <a:t>Outside: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DA242-190F-4D24-BF2C-1D1082C18113}"/>
              </a:ext>
            </a:extLst>
          </p:cNvPr>
          <p:cNvSpPr txBox="1"/>
          <p:nvPr/>
        </p:nvSpPr>
        <p:spPr>
          <a:xfrm>
            <a:off x="8566870" y="3578056"/>
            <a:ext cx="110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</a:rPr>
              <a:t>Inside: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0560C-1604-43F2-8272-0F4B7042DC04}"/>
              </a:ext>
            </a:extLst>
          </p:cNvPr>
          <p:cNvGrpSpPr/>
          <p:nvPr/>
        </p:nvGrpSpPr>
        <p:grpSpPr>
          <a:xfrm>
            <a:off x="6646202" y="3612935"/>
            <a:ext cx="1104896" cy="369332"/>
            <a:chOff x="6687424" y="4141232"/>
            <a:chExt cx="1104896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7A266F4-E327-4756-89B7-8D756FE96F40}"/>
                </a:ext>
              </a:extLst>
            </p:cNvPr>
            <p:cNvCxnSpPr/>
            <p:nvPr/>
          </p:nvCxnSpPr>
          <p:spPr>
            <a:xfrm flipH="1">
              <a:off x="6771797" y="4499250"/>
              <a:ext cx="762000" cy="0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CF4107-53B2-4EA7-BECB-DECCF085FDC9}"/>
                    </a:ext>
                  </a:extLst>
                </p:cNvPr>
                <p:cNvSpPr txBox="1"/>
                <p:nvPr/>
              </p:nvSpPr>
              <p:spPr>
                <a:xfrm>
                  <a:off x="6687424" y="4141232"/>
                  <a:ext cx="1104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CF4107-53B2-4EA7-BECB-DECCF085F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424" y="4141232"/>
                  <a:ext cx="11048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A90B7C-DF80-42FB-8E9B-40EC78AB0D8D}"/>
              </a:ext>
            </a:extLst>
          </p:cNvPr>
          <p:cNvGrpSpPr/>
          <p:nvPr/>
        </p:nvGrpSpPr>
        <p:grpSpPr>
          <a:xfrm>
            <a:off x="10302053" y="1962411"/>
            <a:ext cx="1052386" cy="365736"/>
            <a:chOff x="10969300" y="2305876"/>
            <a:chExt cx="1104896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F7BAAC-9541-41CF-B636-3E003B519B59}"/>
                </a:ext>
              </a:extLst>
            </p:cNvPr>
            <p:cNvCxnSpPr>
              <a:cxnSpLocks/>
            </p:cNvCxnSpPr>
            <p:nvPr/>
          </p:nvCxnSpPr>
          <p:spPr>
            <a:xfrm>
              <a:off x="11094936" y="2669065"/>
              <a:ext cx="831339" cy="1893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621A245-3805-4772-806A-35C7E6F663E9}"/>
                    </a:ext>
                  </a:extLst>
                </p:cNvPr>
                <p:cNvSpPr txBox="1"/>
                <p:nvPr/>
              </p:nvSpPr>
              <p:spPr>
                <a:xfrm>
                  <a:off x="10969300" y="2305876"/>
                  <a:ext cx="1104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621A245-3805-4772-806A-35C7E6F66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9300" y="2305876"/>
                  <a:ext cx="110489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E3006E-666F-425C-9F3E-698BD0196E04}"/>
              </a:ext>
            </a:extLst>
          </p:cNvPr>
          <p:cNvGrpSpPr/>
          <p:nvPr/>
        </p:nvGrpSpPr>
        <p:grpSpPr>
          <a:xfrm>
            <a:off x="6934084" y="2312776"/>
            <a:ext cx="4586627" cy="365736"/>
            <a:chOff x="6934713" y="2820895"/>
            <a:chExt cx="48834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AD5B375-2433-4DAD-B80E-C747858D3310}"/>
                    </a:ext>
                  </a:extLst>
                </p:cNvPr>
                <p:cNvSpPr/>
                <p:nvPr/>
              </p:nvSpPr>
              <p:spPr>
                <a:xfrm>
                  <a:off x="11418621" y="2820895"/>
                  <a:ext cx="399533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AD5B375-2433-4DAD-B80E-C747858D33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8621" y="2820895"/>
                  <a:ext cx="39953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29D161C-ABA2-495B-A857-521327CDBDE4}"/>
                </a:ext>
              </a:extLst>
            </p:cNvPr>
            <p:cNvCxnSpPr>
              <a:cxnSpLocks/>
            </p:cNvCxnSpPr>
            <p:nvPr/>
          </p:nvCxnSpPr>
          <p:spPr>
            <a:xfrm>
              <a:off x="6934713" y="3028844"/>
              <a:ext cx="45488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5D293EA-D392-4442-804D-C15FDF221A82}"/>
                  </a:ext>
                </a:extLst>
              </p:cNvPr>
              <p:cNvSpPr/>
              <p:nvPr/>
            </p:nvSpPr>
            <p:spPr>
              <a:xfrm>
                <a:off x="11206093" y="3951547"/>
                <a:ext cx="3995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5D293EA-D392-4442-804D-C15FDF221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093" y="3951547"/>
                <a:ext cx="3995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380E98-8A2E-4B99-8A92-DD6ED61BD7B5}"/>
              </a:ext>
            </a:extLst>
          </p:cNvPr>
          <p:cNvCxnSpPr>
            <a:cxnSpLocks/>
          </p:cNvCxnSpPr>
          <p:nvPr/>
        </p:nvCxnSpPr>
        <p:spPr>
          <a:xfrm>
            <a:off x="6866550" y="4175686"/>
            <a:ext cx="4393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0DCEDD-7B8C-4F08-86D1-2045467B935C}"/>
                  </a:ext>
                </a:extLst>
              </p:cNvPr>
              <p:cNvSpPr txBox="1"/>
              <p:nvPr/>
            </p:nvSpPr>
            <p:spPr>
              <a:xfrm>
                <a:off x="8847281" y="1135349"/>
                <a:ext cx="734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en-IL" sz="2000" dirty="0">
                  <a:solidFill>
                    <a:srgbClr val="6F87B8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0DCEDD-7B8C-4F08-86D1-2045467B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281" y="1135349"/>
                <a:ext cx="734763" cy="400110"/>
              </a:xfrm>
              <a:prstGeom prst="rect">
                <a:avLst/>
              </a:prstGeom>
              <a:blipFill>
                <a:blip r:embed="rId12"/>
                <a:stretch>
                  <a:fillRect r="-17355"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77D3D3-8884-44AC-90A1-F4FCFEF6B54F}"/>
                  </a:ext>
                </a:extLst>
              </p:cNvPr>
              <p:cNvSpPr txBox="1"/>
              <p:nvPr/>
            </p:nvSpPr>
            <p:spPr>
              <a:xfrm>
                <a:off x="9810127" y="5769292"/>
                <a:ext cx="7714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en-IL" sz="2000" dirty="0">
                  <a:solidFill>
                    <a:srgbClr val="6F87B8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77D3D3-8884-44AC-90A1-F4FCFEF6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127" y="5769292"/>
                <a:ext cx="771425" cy="400110"/>
              </a:xfrm>
              <a:prstGeom prst="rect">
                <a:avLst/>
              </a:prstGeom>
              <a:blipFill>
                <a:blip r:embed="rId13"/>
                <a:stretch>
                  <a:fillRect r="-11811"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8C3C98-56C8-4D1B-9EDD-1F0BF9C7DA18}"/>
                  </a:ext>
                </a:extLst>
              </p:cNvPr>
              <p:cNvSpPr txBox="1"/>
              <p:nvPr/>
            </p:nvSpPr>
            <p:spPr>
              <a:xfrm>
                <a:off x="11040097" y="3138256"/>
                <a:ext cx="734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8C3C98-56C8-4D1B-9EDD-1F0BF9C7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097" y="3138256"/>
                <a:ext cx="73476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F4FB2-37DD-4FDF-B0C6-203ACB89456F}"/>
                  </a:ext>
                </a:extLst>
              </p:cNvPr>
              <p:cNvSpPr txBox="1"/>
              <p:nvPr/>
            </p:nvSpPr>
            <p:spPr>
              <a:xfrm>
                <a:off x="6392499" y="2594530"/>
                <a:ext cx="734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F4FB2-37DD-4FDF-B0C6-203ACB894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499" y="2594530"/>
                <a:ext cx="7347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3C8BF3E-57D1-4762-A33A-B31857167C29}"/>
              </a:ext>
            </a:extLst>
          </p:cNvPr>
          <p:cNvGrpSpPr/>
          <p:nvPr/>
        </p:nvGrpSpPr>
        <p:grpSpPr>
          <a:xfrm>
            <a:off x="10314073" y="3612968"/>
            <a:ext cx="1104896" cy="369332"/>
            <a:chOff x="10860991" y="4144421"/>
            <a:chExt cx="1104896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648F9C-AF46-4749-B023-4ABC3BF0F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9204" y="4499250"/>
              <a:ext cx="838699" cy="8076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E49C3BE-AAE2-40BB-A9D4-9885F639FFBA}"/>
                    </a:ext>
                  </a:extLst>
                </p:cNvPr>
                <p:cNvSpPr txBox="1"/>
                <p:nvPr/>
              </p:nvSpPr>
              <p:spPr>
                <a:xfrm>
                  <a:off x="10860991" y="4144421"/>
                  <a:ext cx="1104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E49C3BE-AAE2-40BB-A9D4-9885F639F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0991" y="4144421"/>
                  <a:ext cx="110489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470A98-ED65-449B-A167-92227CCC8D83}"/>
                  </a:ext>
                </a:extLst>
              </p:cNvPr>
              <p:cNvSpPr txBox="1"/>
              <p:nvPr/>
            </p:nvSpPr>
            <p:spPr>
              <a:xfrm>
                <a:off x="6188305" y="4059943"/>
                <a:ext cx="7714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470A98-ED65-449B-A167-92227CCC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05" y="4059943"/>
                <a:ext cx="77142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846E98-4BA8-4FF2-A522-3153C12FB781}"/>
                  </a:ext>
                </a:extLst>
              </p:cNvPr>
              <p:cNvSpPr txBox="1"/>
              <p:nvPr/>
            </p:nvSpPr>
            <p:spPr>
              <a:xfrm>
                <a:off x="10781218" y="4557873"/>
                <a:ext cx="7714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846E98-4BA8-4FF2-A522-3153C12F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218" y="4557873"/>
                <a:ext cx="77142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EC624CE-DEFA-41F7-A867-F474EDF5D9E9}"/>
                  </a:ext>
                </a:extLst>
              </p:cNvPr>
              <p:cNvSpPr/>
              <p:nvPr/>
            </p:nvSpPr>
            <p:spPr>
              <a:xfrm>
                <a:off x="1668255" y="4918281"/>
                <a:ext cx="3973043" cy="158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(reminder: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EC624CE-DEFA-41F7-A867-F474EDF5D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55" y="4918281"/>
                <a:ext cx="3973043" cy="1587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708E80-F185-1179-3BB0-3BC584F9B23C}"/>
                  </a:ext>
                </a:extLst>
              </p:cNvPr>
              <p:cNvSpPr txBox="1"/>
              <p:nvPr/>
            </p:nvSpPr>
            <p:spPr>
              <a:xfrm>
                <a:off x="265190" y="2372960"/>
                <a:ext cx="4240469" cy="303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6F87B8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,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708E80-F185-1179-3BB0-3BC584F9B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0" y="2372960"/>
                <a:ext cx="4240469" cy="30396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229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7FAA-264B-44AB-BB4E-BE0E1D94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igh Tower Text" panose="02040502050506030303" pitchFamily="18" charset="0"/>
              </a:rPr>
              <a:t>The effective potential</a:t>
            </a:r>
            <a:endParaRPr lang="en-IL" dirty="0">
              <a:latin typeface="High Tower Text" panose="020405020505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89E47-E0BF-4B73-A2F9-B145D1DEC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726" y="189377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𝑎𝑚</m:t>
                      </m:r>
                    </m:oMath>
                  </m:oMathPara>
                </a14:m>
                <a:endParaRPr lang="en-US" b="0" i="1" dirty="0"/>
              </a:p>
              <a:p>
                <a:pPr marL="0" indent="0">
                  <a:buNone/>
                </a:pPr>
                <a:endParaRPr lang="en-US" b="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89E47-E0BF-4B73-A2F9-B145D1DEC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726" y="1893779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59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351391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1691075" y="1720514"/>
            <a:ext cx="943340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396579" y="1833966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398618" y="2579225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0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2" y="2333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/>
              <p:nvPr/>
            </p:nvSpPr>
            <p:spPr>
              <a:xfrm>
                <a:off x="1656471" y="1397665"/>
                <a:ext cx="10303935" cy="262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Minimally-coupled massless scalar quantum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Klein-Gordon: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71" y="1397665"/>
                <a:ext cx="10303935" cy="2628155"/>
              </a:xfrm>
              <a:prstGeom prst="rect">
                <a:avLst/>
              </a:prstGeom>
              <a:blipFill>
                <a:blip r:embed="rId4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6435658C-F367-4A40-9F83-B7C9131CA332}"/>
              </a:ext>
            </a:extLst>
          </p:cNvPr>
          <p:cNvSpPr txBox="1">
            <a:spLocks/>
          </p:cNvSpPr>
          <p:nvPr/>
        </p:nvSpPr>
        <p:spPr>
          <a:xfrm>
            <a:off x="838200" y="4025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Vacuum quantum state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D8665-69BB-4190-B87D-118FA7EA9AB1}"/>
              </a:ext>
            </a:extLst>
          </p:cNvPr>
          <p:cNvSpPr txBox="1"/>
          <p:nvPr/>
        </p:nvSpPr>
        <p:spPr>
          <a:xfrm>
            <a:off x="226406" y="5026200"/>
            <a:ext cx="1151713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Unruh state:</a:t>
            </a:r>
            <a:r>
              <a:rPr lang="en-US" sz="32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 evaporating black hole </a:t>
            </a:r>
            <a:r>
              <a:rPr lang="en-US" sz="1600" dirty="0">
                <a:latin typeface="+mj-lt"/>
              </a:rPr>
              <a:t>(Unruh, 1976)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AE4DC9-9FDE-4074-BB8A-7EF4635EBB17}"/>
              </a:ext>
            </a:extLst>
          </p:cNvPr>
          <p:cNvSpPr txBox="1"/>
          <p:nvPr/>
        </p:nvSpPr>
        <p:spPr>
          <a:xfrm>
            <a:off x="1656471" y="5783663"/>
            <a:ext cx="865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(empty at past null infinity, outgoing flux of thermal radiation at future null infinity)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0D0EAE-34BF-4CF5-AFCC-1B2C5B901A38}"/>
                  </a:ext>
                </a:extLst>
              </p:cNvPr>
              <p:cNvSpPr/>
              <p:nvPr/>
            </p:nvSpPr>
            <p:spPr>
              <a:xfrm>
                <a:off x="4487412" y="2578081"/>
                <a:ext cx="1920827" cy="53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◻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0D0EAE-34BF-4CF5-AFCC-1B2C5B901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12" y="2578081"/>
                <a:ext cx="1920827" cy="534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569A070-BA9E-458E-A60E-B4E0D237E67E}"/>
              </a:ext>
            </a:extLst>
          </p:cNvPr>
          <p:cNvGrpSpPr/>
          <p:nvPr/>
        </p:nvGrpSpPr>
        <p:grpSpPr>
          <a:xfrm>
            <a:off x="4205980" y="3076862"/>
            <a:ext cx="1489891" cy="896794"/>
            <a:chOff x="3355375" y="2974058"/>
            <a:chExt cx="1489891" cy="89679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C9BBE5-5786-4E16-93DA-3F9BD731376B}"/>
                </a:ext>
              </a:extLst>
            </p:cNvPr>
            <p:cNvSpPr/>
            <p:nvPr/>
          </p:nvSpPr>
          <p:spPr>
            <a:xfrm>
              <a:off x="3355375" y="3224521"/>
              <a:ext cx="14898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covariant </a:t>
              </a:r>
              <a:r>
                <a:rPr lang="en-US" dirty="0" err="1">
                  <a:latin typeface="+mj-lt"/>
                </a:rPr>
                <a:t>d’Alembertian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1A5DB69-B31D-496D-AF6D-93411044FBF1}"/>
                </a:ext>
              </a:extLst>
            </p:cNvPr>
            <p:cNvCxnSpPr/>
            <p:nvPr/>
          </p:nvCxnSpPr>
          <p:spPr>
            <a:xfrm flipV="1">
              <a:off x="4093971" y="2974058"/>
              <a:ext cx="0" cy="29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434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7C5186-CE3C-42E4-9D71-2F1702799D10}"/>
                  </a:ext>
                </a:extLst>
              </p:cNvPr>
              <p:cNvSpPr/>
              <p:nvPr/>
            </p:nvSpPr>
            <p:spPr>
              <a:xfrm>
                <a:off x="5939130" y="1787840"/>
                <a:ext cx="1813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up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"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7C5186-CE3C-42E4-9D71-2F1702799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30" y="1787840"/>
                <a:ext cx="181331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B49BD29D-0A9E-4A3C-8747-CA1EC691A1C4}"/>
              </a:ext>
            </a:extLst>
          </p:cNvPr>
          <p:cNvSpPr/>
          <p:nvPr/>
        </p:nvSpPr>
        <p:spPr>
          <a:xfrm>
            <a:off x="993098" y="6479342"/>
            <a:ext cx="1079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For more details on the families of modes: 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3E2D88-1B4C-4D30-B882-809CC6D0451E}"/>
              </a:ext>
            </a:extLst>
          </p:cNvPr>
          <p:cNvGrpSpPr/>
          <p:nvPr/>
        </p:nvGrpSpPr>
        <p:grpSpPr>
          <a:xfrm>
            <a:off x="8556897" y="3372536"/>
            <a:ext cx="3340589" cy="2891494"/>
            <a:chOff x="5021201" y="3552470"/>
            <a:chExt cx="3340589" cy="2891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D78EC9-D2A5-43C2-AF74-1EE43F8519BE}"/>
                    </a:ext>
                  </a:extLst>
                </p:cNvPr>
                <p:cNvSpPr txBox="1"/>
                <p:nvPr/>
              </p:nvSpPr>
              <p:spPr>
                <a:xfrm>
                  <a:off x="5101421" y="4020608"/>
                  <a:ext cx="2779329" cy="24233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b="0" dirty="0">
                      <a:latin typeface="+mj-lt"/>
                    </a:rPr>
                    <a:t>Eddington: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outside</m:t>
                            </m:r>
                          </m:e>
                        </m:d>
                      </m:oMath>
                    </m:oMathPara>
                  </a14:m>
                  <a:endPara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side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  <a:latin typeface="+mj-lt"/>
                  </a:endParaRPr>
                </a:p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+mj-lt"/>
                    </a:rPr>
                    <a:t>Kruskal: </a:t>
                  </a:r>
                  <a:endParaRPr lang="en-US" i="1" dirty="0">
                    <a:solidFill>
                      <a:schemeClr val="tx1"/>
                    </a:solidFill>
                    <a:latin typeface="+mj-lt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outside</m:t>
                            </m:r>
                          </m:e>
                        </m:d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1600" dirty="0"/>
                    <a:t>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inside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D78EC9-D2A5-43C2-AF74-1EE43F851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421" y="4020608"/>
                  <a:ext cx="2779329" cy="2423356"/>
                </a:xfrm>
                <a:prstGeom prst="rect">
                  <a:avLst/>
                </a:prstGeom>
                <a:blipFill>
                  <a:blip r:embed="rId5"/>
                  <a:stretch>
                    <a:fillRect t="-12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Double Bracket 27">
              <a:extLst>
                <a:ext uri="{FF2B5EF4-FFF2-40B4-BE49-F238E27FC236}">
                  <a16:creationId xmlns:a16="http://schemas.microsoft.com/office/drawing/2014/main" id="{FD31A884-CAA9-4DDE-993C-03077E9C8BA9}"/>
                </a:ext>
              </a:extLst>
            </p:cNvPr>
            <p:cNvSpPr/>
            <p:nvPr/>
          </p:nvSpPr>
          <p:spPr>
            <a:xfrm>
              <a:off x="5021201" y="3552470"/>
              <a:ext cx="3139227" cy="2820971"/>
            </a:xfrm>
            <a:custGeom>
              <a:avLst/>
              <a:gdLst>
                <a:gd name="connsiteX0" fmla="*/ 0 w 3139227"/>
                <a:gd name="connsiteY0" fmla="*/ 601798 h 2820971"/>
                <a:gd name="connsiteX1" fmla="*/ 601798 w 3139227"/>
                <a:gd name="connsiteY1" fmla="*/ 0 h 2820971"/>
                <a:gd name="connsiteX2" fmla="*/ 2537429 w 3139227"/>
                <a:gd name="connsiteY2" fmla="*/ 0 h 2820971"/>
                <a:gd name="connsiteX3" fmla="*/ 3139227 w 3139227"/>
                <a:gd name="connsiteY3" fmla="*/ 601798 h 2820971"/>
                <a:gd name="connsiteX4" fmla="*/ 3139227 w 3139227"/>
                <a:gd name="connsiteY4" fmla="*/ 2219173 h 2820971"/>
                <a:gd name="connsiteX5" fmla="*/ 2537429 w 3139227"/>
                <a:gd name="connsiteY5" fmla="*/ 2820971 h 2820971"/>
                <a:gd name="connsiteX6" fmla="*/ 601798 w 3139227"/>
                <a:gd name="connsiteY6" fmla="*/ 2820971 h 2820971"/>
                <a:gd name="connsiteX7" fmla="*/ 0 w 3139227"/>
                <a:gd name="connsiteY7" fmla="*/ 2219173 h 2820971"/>
                <a:gd name="connsiteX8" fmla="*/ 0 w 3139227"/>
                <a:gd name="connsiteY8" fmla="*/ 601798 h 2820971"/>
                <a:gd name="connsiteX0" fmla="*/ 601798 w 3139227"/>
                <a:gd name="connsiteY0" fmla="*/ 2820971 h 2820971"/>
                <a:gd name="connsiteX1" fmla="*/ 0 w 3139227"/>
                <a:gd name="connsiteY1" fmla="*/ 2219173 h 2820971"/>
                <a:gd name="connsiteX2" fmla="*/ 0 w 3139227"/>
                <a:gd name="connsiteY2" fmla="*/ 601798 h 2820971"/>
                <a:gd name="connsiteX3" fmla="*/ 601798 w 3139227"/>
                <a:gd name="connsiteY3" fmla="*/ 0 h 2820971"/>
                <a:gd name="connsiteX4" fmla="*/ 2537429 w 3139227"/>
                <a:gd name="connsiteY4" fmla="*/ 0 h 2820971"/>
                <a:gd name="connsiteX5" fmla="*/ 3139227 w 3139227"/>
                <a:gd name="connsiteY5" fmla="*/ 601798 h 2820971"/>
                <a:gd name="connsiteX6" fmla="*/ 3139227 w 3139227"/>
                <a:gd name="connsiteY6" fmla="*/ 2219173 h 2820971"/>
                <a:gd name="connsiteX7" fmla="*/ 2537429 w 3139227"/>
                <a:gd name="connsiteY7" fmla="*/ 2820971 h 282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9227" h="2820971" stroke="0" extrusionOk="0">
                  <a:moveTo>
                    <a:pt x="0" y="601798"/>
                  </a:moveTo>
                  <a:cubicBezTo>
                    <a:pt x="-24713" y="263686"/>
                    <a:pt x="272976" y="28053"/>
                    <a:pt x="601798" y="0"/>
                  </a:cubicBezTo>
                  <a:cubicBezTo>
                    <a:pt x="1174389" y="-63568"/>
                    <a:pt x="2152917" y="133925"/>
                    <a:pt x="2537429" y="0"/>
                  </a:cubicBezTo>
                  <a:cubicBezTo>
                    <a:pt x="2882108" y="18953"/>
                    <a:pt x="3114146" y="302769"/>
                    <a:pt x="3139227" y="601798"/>
                  </a:cubicBezTo>
                  <a:cubicBezTo>
                    <a:pt x="3197258" y="967775"/>
                    <a:pt x="3223214" y="2025773"/>
                    <a:pt x="3139227" y="2219173"/>
                  </a:cubicBezTo>
                  <a:cubicBezTo>
                    <a:pt x="3098808" y="2585243"/>
                    <a:pt x="2817421" y="2818167"/>
                    <a:pt x="2537429" y="2820971"/>
                  </a:cubicBezTo>
                  <a:cubicBezTo>
                    <a:pt x="2319224" y="2808882"/>
                    <a:pt x="1297063" y="2732714"/>
                    <a:pt x="601798" y="2820971"/>
                  </a:cubicBezTo>
                  <a:cubicBezTo>
                    <a:pt x="297761" y="2835392"/>
                    <a:pt x="29265" y="2602377"/>
                    <a:pt x="0" y="2219173"/>
                  </a:cubicBezTo>
                  <a:cubicBezTo>
                    <a:pt x="56746" y="1931604"/>
                    <a:pt x="86944" y="977260"/>
                    <a:pt x="0" y="601798"/>
                  </a:cubicBezTo>
                  <a:close/>
                </a:path>
                <a:path w="3139227" h="2820971" fill="none" extrusionOk="0">
                  <a:moveTo>
                    <a:pt x="601798" y="2820971"/>
                  </a:moveTo>
                  <a:cubicBezTo>
                    <a:pt x="272254" y="2810277"/>
                    <a:pt x="5089" y="2532284"/>
                    <a:pt x="0" y="2219173"/>
                  </a:cubicBezTo>
                  <a:cubicBezTo>
                    <a:pt x="-111424" y="1547861"/>
                    <a:pt x="46984" y="1053146"/>
                    <a:pt x="0" y="601798"/>
                  </a:cubicBezTo>
                  <a:cubicBezTo>
                    <a:pt x="-51454" y="287308"/>
                    <a:pt x="294613" y="18379"/>
                    <a:pt x="601798" y="0"/>
                  </a:cubicBezTo>
                  <a:moveTo>
                    <a:pt x="2537429" y="0"/>
                  </a:moveTo>
                  <a:cubicBezTo>
                    <a:pt x="2808138" y="5020"/>
                    <a:pt x="3104470" y="275383"/>
                    <a:pt x="3139227" y="601798"/>
                  </a:cubicBezTo>
                  <a:cubicBezTo>
                    <a:pt x="3140229" y="1341111"/>
                    <a:pt x="3273197" y="1789969"/>
                    <a:pt x="3139227" y="2219173"/>
                  </a:cubicBezTo>
                  <a:cubicBezTo>
                    <a:pt x="3151064" y="2541133"/>
                    <a:pt x="2886611" y="2837571"/>
                    <a:pt x="2537429" y="2820971"/>
                  </a:cubicBezTo>
                </a:path>
                <a:path w="3139227" h="2820971" fill="none" stroke="0" extrusionOk="0">
                  <a:moveTo>
                    <a:pt x="601798" y="2820971"/>
                  </a:moveTo>
                  <a:cubicBezTo>
                    <a:pt x="237356" y="2856015"/>
                    <a:pt x="-26028" y="2544268"/>
                    <a:pt x="0" y="2219173"/>
                  </a:cubicBezTo>
                  <a:cubicBezTo>
                    <a:pt x="-85215" y="1487844"/>
                    <a:pt x="-69537" y="1228275"/>
                    <a:pt x="0" y="601798"/>
                  </a:cubicBezTo>
                  <a:cubicBezTo>
                    <a:pt x="35792" y="236829"/>
                    <a:pt x="329516" y="-8788"/>
                    <a:pt x="601798" y="0"/>
                  </a:cubicBezTo>
                  <a:moveTo>
                    <a:pt x="2537429" y="0"/>
                  </a:moveTo>
                  <a:cubicBezTo>
                    <a:pt x="2830573" y="-16180"/>
                    <a:pt x="3117454" y="285787"/>
                    <a:pt x="3139227" y="601798"/>
                  </a:cubicBezTo>
                  <a:cubicBezTo>
                    <a:pt x="3071920" y="893864"/>
                    <a:pt x="3112304" y="1906125"/>
                    <a:pt x="3139227" y="2219173"/>
                  </a:cubicBezTo>
                  <a:cubicBezTo>
                    <a:pt x="3119497" y="2534407"/>
                    <a:pt x="2853395" y="2760121"/>
                    <a:pt x="2537429" y="2820971"/>
                  </a:cubicBezTo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2424972362">
                    <a:prstGeom prst="bracketPair">
                      <a:avLst>
                        <a:gd name="adj" fmla="val 21333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0070C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9A6B51-7F39-4DEA-8266-B9907E5E1FBB}"/>
                </a:ext>
              </a:extLst>
            </p:cNvPr>
            <p:cNvSpPr/>
            <p:nvPr/>
          </p:nvSpPr>
          <p:spPr>
            <a:xfrm>
              <a:off x="5232461" y="3682147"/>
              <a:ext cx="31293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6F87B8"/>
                  </a:solidFill>
                  <a:latin typeface="+mj-lt"/>
                </a:rPr>
                <a:t>Reminder on coordinates: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5A4155-DABB-4CE5-9145-22137075F49E}"/>
              </a:ext>
            </a:extLst>
          </p:cNvPr>
          <p:cNvGrpSpPr/>
          <p:nvPr/>
        </p:nvGrpSpPr>
        <p:grpSpPr>
          <a:xfrm>
            <a:off x="597674" y="3512581"/>
            <a:ext cx="3137834" cy="2850678"/>
            <a:chOff x="5066529" y="3368095"/>
            <a:chExt cx="3137834" cy="28506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89254C-BAD1-4ED7-9A2E-67A7E8E525C9}"/>
                </a:ext>
              </a:extLst>
            </p:cNvPr>
            <p:cNvSpPr/>
            <p:nvPr/>
          </p:nvSpPr>
          <p:spPr>
            <a:xfrm rot="2688539">
              <a:off x="5420515" y="4264063"/>
              <a:ext cx="2501587" cy="1250720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91CF87-7A6A-4CD4-ABFB-D428C28216EE}"/>
                </a:ext>
              </a:extLst>
            </p:cNvPr>
            <p:cNvGrpSpPr/>
            <p:nvPr/>
          </p:nvGrpSpPr>
          <p:grpSpPr>
            <a:xfrm>
              <a:off x="5608748" y="3628666"/>
              <a:ext cx="1704434" cy="2520000"/>
              <a:chOff x="2574865" y="912880"/>
              <a:chExt cx="1704434" cy="252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BBD0D03-AC02-4254-8434-14D0D1C6E930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FFF40B7-7B12-420F-9668-BB99FD44EADB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01">
                  <a:extLst>
                    <a:ext uri="{FF2B5EF4-FFF2-40B4-BE49-F238E27FC236}">
                      <a16:creationId xmlns:a16="http://schemas.microsoft.com/office/drawing/2014/main" id="{C901D981-B562-44FE-9839-14D74A29ED7E}"/>
                    </a:ext>
                  </a:extLst>
                </p:cNvPr>
                <p:cNvSpPr txBox="1"/>
                <p:nvPr/>
              </p:nvSpPr>
              <p:spPr>
                <a:xfrm rot="2728609">
                  <a:off x="6817108" y="4038680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101">
                  <a:extLst>
                    <a:ext uri="{FF2B5EF4-FFF2-40B4-BE49-F238E27FC236}">
                      <a16:creationId xmlns:a16="http://schemas.microsoft.com/office/drawing/2014/main" id="{C901D981-B562-44FE-9839-14D74A29E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6817108" y="4038680"/>
                  <a:ext cx="52336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101">
                  <a:extLst>
                    <a:ext uri="{FF2B5EF4-FFF2-40B4-BE49-F238E27FC236}">
                      <a16:creationId xmlns:a16="http://schemas.microsoft.com/office/drawing/2014/main" id="{4E802D47-102D-474B-8001-BB9E5FFC8F61}"/>
                    </a:ext>
                  </a:extLst>
                </p:cNvPr>
                <p:cNvSpPr txBox="1"/>
                <p:nvPr/>
              </p:nvSpPr>
              <p:spPr>
                <a:xfrm rot="18933470">
                  <a:off x="5728867" y="3409156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TextBox 101">
                  <a:extLst>
                    <a:ext uri="{FF2B5EF4-FFF2-40B4-BE49-F238E27FC236}">
                      <a16:creationId xmlns:a16="http://schemas.microsoft.com/office/drawing/2014/main" id="{4E802D47-102D-474B-8001-BB9E5FFC8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5728867" y="3409156"/>
                  <a:ext cx="52336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00">
                  <a:extLst>
                    <a:ext uri="{FF2B5EF4-FFF2-40B4-BE49-F238E27FC236}">
                      <a16:creationId xmlns:a16="http://schemas.microsoft.com/office/drawing/2014/main" id="{96DE1364-1435-4442-A291-1F49C1F9BBDC}"/>
                    </a:ext>
                  </a:extLst>
                </p:cNvPr>
                <p:cNvSpPr txBox="1"/>
                <p:nvPr/>
              </p:nvSpPr>
              <p:spPr>
                <a:xfrm rot="2710054">
                  <a:off x="6251898" y="3488689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100">
                  <a:extLst>
                    <a:ext uri="{FF2B5EF4-FFF2-40B4-BE49-F238E27FC236}">
                      <a16:creationId xmlns:a16="http://schemas.microsoft.com/office/drawing/2014/main" id="{96DE1364-1435-4442-A291-1F49C1F9B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6251898" y="3488689"/>
                  <a:ext cx="516911" cy="275724"/>
                </a:xfrm>
                <a:prstGeom prst="rect">
                  <a:avLst/>
                </a:prstGeom>
                <a:blipFill>
                  <a:blip r:embed="rId8"/>
                  <a:stretch>
                    <a:fillRect r="-36559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101">
                  <a:extLst>
                    <a:ext uri="{FF2B5EF4-FFF2-40B4-BE49-F238E27FC236}">
                      <a16:creationId xmlns:a16="http://schemas.microsoft.com/office/drawing/2014/main" id="{233655F2-7145-415A-B1CD-04E5FEE75AD9}"/>
                    </a:ext>
                  </a:extLst>
                </p:cNvPr>
                <p:cNvSpPr txBox="1"/>
                <p:nvPr/>
              </p:nvSpPr>
              <p:spPr>
                <a:xfrm rot="2679872">
                  <a:off x="5375813" y="479812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101">
                  <a:extLst>
                    <a:ext uri="{FF2B5EF4-FFF2-40B4-BE49-F238E27FC236}">
                      <a16:creationId xmlns:a16="http://schemas.microsoft.com/office/drawing/2014/main" id="{233655F2-7145-415A-B1CD-04E5FEE75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5375813" y="4798125"/>
                  <a:ext cx="523366" cy="307777"/>
                </a:xfrm>
                <a:prstGeom prst="rect">
                  <a:avLst/>
                </a:prstGeom>
                <a:blipFill>
                  <a:blip r:embed="rId9"/>
                  <a:stretch>
                    <a:fillRect r="-4124" b="-102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102">
                  <a:extLst>
                    <a:ext uri="{FF2B5EF4-FFF2-40B4-BE49-F238E27FC236}">
                      <a16:creationId xmlns:a16="http://schemas.microsoft.com/office/drawing/2014/main" id="{62506BEC-5894-499E-80A0-74C273F828F4}"/>
                    </a:ext>
                  </a:extLst>
                </p:cNvPr>
                <p:cNvSpPr txBox="1"/>
                <p:nvPr/>
              </p:nvSpPr>
              <p:spPr>
                <a:xfrm rot="18904367">
                  <a:off x="5066529" y="3999930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102">
                  <a:extLst>
                    <a:ext uri="{FF2B5EF4-FFF2-40B4-BE49-F238E27FC236}">
                      <a16:creationId xmlns:a16="http://schemas.microsoft.com/office/drawing/2014/main" id="{62506BEC-5894-499E-80A0-74C273F82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5066529" y="3999930"/>
                  <a:ext cx="742085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15966" r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101">
                  <a:extLst>
                    <a:ext uri="{FF2B5EF4-FFF2-40B4-BE49-F238E27FC236}">
                      <a16:creationId xmlns:a16="http://schemas.microsoft.com/office/drawing/2014/main" id="{4D6D9D03-5EFF-4742-9141-11981176EB23}"/>
                    </a:ext>
                  </a:extLst>
                </p:cNvPr>
                <p:cNvSpPr txBox="1"/>
                <p:nvPr/>
              </p:nvSpPr>
              <p:spPr>
                <a:xfrm rot="2524835">
                  <a:off x="7413675" y="467140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101">
                  <a:extLst>
                    <a:ext uri="{FF2B5EF4-FFF2-40B4-BE49-F238E27FC236}">
                      <a16:creationId xmlns:a16="http://schemas.microsoft.com/office/drawing/2014/main" id="{4D6D9D03-5EFF-4742-9141-11981176E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7413675" y="4671405"/>
                  <a:ext cx="523366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01">
                  <a:extLst>
                    <a:ext uri="{FF2B5EF4-FFF2-40B4-BE49-F238E27FC236}">
                      <a16:creationId xmlns:a16="http://schemas.microsoft.com/office/drawing/2014/main" id="{B4226B68-999A-4E75-B388-BA233E772689}"/>
                    </a:ext>
                  </a:extLst>
                </p:cNvPr>
                <p:cNvSpPr txBox="1"/>
                <p:nvPr/>
              </p:nvSpPr>
              <p:spPr>
                <a:xfrm rot="2765732">
                  <a:off x="6208984" y="5605368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101">
                  <a:extLst>
                    <a:ext uri="{FF2B5EF4-FFF2-40B4-BE49-F238E27FC236}">
                      <a16:creationId xmlns:a16="http://schemas.microsoft.com/office/drawing/2014/main" id="{B4226B68-999A-4E75-B388-BA233E7726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6208984" y="5605368"/>
                  <a:ext cx="523366" cy="324384"/>
                </a:xfrm>
                <a:prstGeom prst="rect">
                  <a:avLst/>
                </a:prstGeom>
                <a:blipFill>
                  <a:blip r:embed="rId12"/>
                  <a:stretch>
                    <a:fillRect r="-24242" b="-3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01">
                  <a:extLst>
                    <a:ext uri="{FF2B5EF4-FFF2-40B4-BE49-F238E27FC236}">
                      <a16:creationId xmlns:a16="http://schemas.microsoft.com/office/drawing/2014/main" id="{C0D2053C-256B-4E7B-8D2E-F15D6981A523}"/>
                    </a:ext>
                  </a:extLst>
                </p:cNvPr>
                <p:cNvSpPr txBox="1"/>
                <p:nvPr/>
              </p:nvSpPr>
              <p:spPr>
                <a:xfrm rot="18845325">
                  <a:off x="7472063" y="5803201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101">
                  <a:extLst>
                    <a:ext uri="{FF2B5EF4-FFF2-40B4-BE49-F238E27FC236}">
                      <a16:creationId xmlns:a16="http://schemas.microsoft.com/office/drawing/2014/main" id="{C0D2053C-256B-4E7B-8D2E-F15D6981A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7472063" y="5803201"/>
                  <a:ext cx="523366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01">
                  <a:extLst>
                    <a:ext uri="{FF2B5EF4-FFF2-40B4-BE49-F238E27FC236}">
                      <a16:creationId xmlns:a16="http://schemas.microsoft.com/office/drawing/2014/main" id="{BF91953F-4546-41FC-AB5E-2A55FCC9E18B}"/>
                    </a:ext>
                  </a:extLst>
                </p:cNvPr>
                <p:cNvSpPr txBox="1"/>
                <p:nvPr/>
              </p:nvSpPr>
              <p:spPr>
                <a:xfrm rot="18920255">
                  <a:off x="6220443" y="4723458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TextBox 101">
                  <a:extLst>
                    <a:ext uri="{FF2B5EF4-FFF2-40B4-BE49-F238E27FC236}">
                      <a16:creationId xmlns:a16="http://schemas.microsoft.com/office/drawing/2014/main" id="{BF91953F-4546-41FC-AB5E-2A55FCC9E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6220443" y="4723458"/>
                  <a:ext cx="523366" cy="307777"/>
                </a:xfrm>
                <a:prstGeom prst="rect">
                  <a:avLst/>
                </a:prstGeom>
                <a:blipFill>
                  <a:blip r:embed="rId14"/>
                  <a:stretch>
                    <a:fillRect t="-5155" r="-122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01">
                  <a:extLst>
                    <a:ext uri="{FF2B5EF4-FFF2-40B4-BE49-F238E27FC236}">
                      <a16:creationId xmlns:a16="http://schemas.microsoft.com/office/drawing/2014/main" id="{681E6E63-0D21-4755-A24A-57FC20ABFDE4}"/>
                    </a:ext>
                  </a:extLst>
                </p:cNvPr>
                <p:cNvSpPr txBox="1"/>
                <p:nvPr/>
              </p:nvSpPr>
              <p:spPr>
                <a:xfrm rot="19069888">
                  <a:off x="6975852" y="5444806"/>
                  <a:ext cx="523366" cy="410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101">
                  <a:extLst>
                    <a:ext uri="{FF2B5EF4-FFF2-40B4-BE49-F238E27FC236}">
                      <a16:creationId xmlns:a16="http://schemas.microsoft.com/office/drawing/2014/main" id="{681E6E63-0D21-4755-A24A-57FC20ABF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69888">
                  <a:off x="6975852" y="5444806"/>
                  <a:ext cx="523366" cy="410112"/>
                </a:xfrm>
                <a:prstGeom prst="rect">
                  <a:avLst/>
                </a:prstGeom>
                <a:blipFill>
                  <a:blip r:embed="rId15"/>
                  <a:stretch>
                    <a:fillRect t="-11927" r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101">
                  <a:extLst>
                    <a:ext uri="{FF2B5EF4-FFF2-40B4-BE49-F238E27FC236}">
                      <a16:creationId xmlns:a16="http://schemas.microsoft.com/office/drawing/2014/main" id="{48E49F25-6D11-4436-A342-744DC099E25D}"/>
                    </a:ext>
                  </a:extLst>
                </p:cNvPr>
                <p:cNvSpPr txBox="1"/>
                <p:nvPr/>
              </p:nvSpPr>
              <p:spPr>
                <a:xfrm>
                  <a:off x="7402839" y="3580312"/>
                  <a:ext cx="523366" cy="4231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101">
                  <a:extLst>
                    <a:ext uri="{FF2B5EF4-FFF2-40B4-BE49-F238E27FC236}">
                      <a16:creationId xmlns:a16="http://schemas.microsoft.com/office/drawing/2014/main" id="{48E49F25-6D11-4436-A342-744DC099E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2839" y="3580312"/>
                  <a:ext cx="523366" cy="423193"/>
                </a:xfrm>
                <a:prstGeom prst="rect">
                  <a:avLst/>
                </a:prstGeom>
                <a:blipFill>
                  <a:blip r:embed="rId16"/>
                  <a:stretch>
                    <a:fillRect r="-33721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" name="Picture 2" descr="×ª××× × ×§×©××¨×">
              <a:extLst>
                <a:ext uri="{FF2B5EF4-FFF2-40B4-BE49-F238E27FC236}">
                  <a16:creationId xmlns:a16="http://schemas.microsoft.com/office/drawing/2014/main" id="{42F36BFD-533B-4E06-9FAA-E1296874B6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2934" b="39838"/>
            <a:stretch/>
          </p:blipFill>
          <p:spPr bwMode="auto">
            <a:xfrm rot="18967771" flipH="1">
              <a:off x="6908163" y="5567110"/>
              <a:ext cx="1296200" cy="32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D5A278-E4DB-4114-AFB2-FDC76866656E}"/>
              </a:ext>
            </a:extLst>
          </p:cNvPr>
          <p:cNvGrpSpPr/>
          <p:nvPr/>
        </p:nvGrpSpPr>
        <p:grpSpPr>
          <a:xfrm>
            <a:off x="4833143" y="3464010"/>
            <a:ext cx="2864509" cy="2822570"/>
            <a:chOff x="753521" y="3374987"/>
            <a:chExt cx="2864509" cy="282257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B122B2-453B-4AAA-9E9C-9C87679120AC}"/>
                </a:ext>
              </a:extLst>
            </p:cNvPr>
            <p:cNvSpPr/>
            <p:nvPr/>
          </p:nvSpPr>
          <p:spPr>
            <a:xfrm rot="2688539">
              <a:off x="1106966" y="4260889"/>
              <a:ext cx="2501587" cy="1250720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75FDB09-BF2E-4B3B-A1B2-9D9C4A3334F7}"/>
                </a:ext>
              </a:extLst>
            </p:cNvPr>
            <p:cNvGrpSpPr/>
            <p:nvPr/>
          </p:nvGrpSpPr>
          <p:grpSpPr>
            <a:xfrm>
              <a:off x="1289737" y="3624981"/>
              <a:ext cx="1704434" cy="2520000"/>
              <a:chOff x="2574865" y="912880"/>
              <a:chExt cx="1704434" cy="2520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2743ACD-8634-487A-81F1-0FEE90DAA1BA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6AFD9BF-3B61-48F0-A077-C94EC0F67600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101">
                  <a:extLst>
                    <a:ext uri="{FF2B5EF4-FFF2-40B4-BE49-F238E27FC236}">
                      <a16:creationId xmlns:a16="http://schemas.microsoft.com/office/drawing/2014/main" id="{FD158796-D319-415D-9FB9-B6C1EA65AA19}"/>
                    </a:ext>
                  </a:extLst>
                </p:cNvPr>
                <p:cNvSpPr txBox="1"/>
                <p:nvPr/>
              </p:nvSpPr>
              <p:spPr>
                <a:xfrm rot="2679872">
                  <a:off x="990542" y="4757997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6" name="TextBox 101">
                  <a:extLst>
                    <a:ext uri="{FF2B5EF4-FFF2-40B4-BE49-F238E27FC236}">
                      <a16:creationId xmlns:a16="http://schemas.microsoft.com/office/drawing/2014/main" id="{FD158796-D319-415D-9FB9-B6C1EA65A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990542" y="4757997"/>
                  <a:ext cx="523366" cy="307777"/>
                </a:xfrm>
                <a:prstGeom prst="rect">
                  <a:avLst/>
                </a:prstGeom>
                <a:blipFill>
                  <a:blip r:embed="rId19"/>
                  <a:stretch>
                    <a:fillRect r="-3093" b="-113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101">
                  <a:extLst>
                    <a:ext uri="{FF2B5EF4-FFF2-40B4-BE49-F238E27FC236}">
                      <a16:creationId xmlns:a16="http://schemas.microsoft.com/office/drawing/2014/main" id="{B294233E-9F87-4804-97D8-B472BDB25126}"/>
                    </a:ext>
                  </a:extLst>
                </p:cNvPr>
                <p:cNvSpPr txBox="1"/>
                <p:nvPr/>
              </p:nvSpPr>
              <p:spPr>
                <a:xfrm rot="2524835">
                  <a:off x="3094664" y="4667720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7" name="TextBox 101">
                  <a:extLst>
                    <a:ext uri="{FF2B5EF4-FFF2-40B4-BE49-F238E27FC236}">
                      <a16:creationId xmlns:a16="http://schemas.microsoft.com/office/drawing/2014/main" id="{B294233E-9F87-4804-97D8-B472BDB25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3094664" y="4667720"/>
                  <a:ext cx="523366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101">
                  <a:extLst>
                    <a:ext uri="{FF2B5EF4-FFF2-40B4-BE49-F238E27FC236}">
                      <a16:creationId xmlns:a16="http://schemas.microsoft.com/office/drawing/2014/main" id="{CF7656CB-63F0-4A41-99B7-A098C23789F1}"/>
                    </a:ext>
                  </a:extLst>
                </p:cNvPr>
                <p:cNvSpPr txBox="1"/>
                <p:nvPr/>
              </p:nvSpPr>
              <p:spPr>
                <a:xfrm rot="2765732">
                  <a:off x="1836965" y="5591744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101">
                  <a:extLst>
                    <a:ext uri="{FF2B5EF4-FFF2-40B4-BE49-F238E27FC236}">
                      <a16:creationId xmlns:a16="http://schemas.microsoft.com/office/drawing/2014/main" id="{CF7656CB-63F0-4A41-99B7-A098C237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1836965" y="5591744"/>
                  <a:ext cx="523366" cy="324384"/>
                </a:xfrm>
                <a:prstGeom prst="rect">
                  <a:avLst/>
                </a:prstGeom>
                <a:blipFill>
                  <a:blip r:embed="rId21"/>
                  <a:stretch>
                    <a:fillRect r="-24242" b="-3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101">
                  <a:extLst>
                    <a:ext uri="{FF2B5EF4-FFF2-40B4-BE49-F238E27FC236}">
                      <a16:creationId xmlns:a16="http://schemas.microsoft.com/office/drawing/2014/main" id="{D6364AFC-716B-4748-A396-5D684B621E35}"/>
                    </a:ext>
                  </a:extLst>
                </p:cNvPr>
                <p:cNvSpPr txBox="1"/>
                <p:nvPr/>
              </p:nvSpPr>
              <p:spPr>
                <a:xfrm rot="18845325">
                  <a:off x="3113017" y="5763362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101">
                  <a:extLst>
                    <a:ext uri="{FF2B5EF4-FFF2-40B4-BE49-F238E27FC236}">
                      <a16:creationId xmlns:a16="http://schemas.microsoft.com/office/drawing/2014/main" id="{D6364AFC-716B-4748-A396-5D684B621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3113017" y="5763362"/>
                  <a:ext cx="523366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101">
                  <a:extLst>
                    <a:ext uri="{FF2B5EF4-FFF2-40B4-BE49-F238E27FC236}">
                      <a16:creationId xmlns:a16="http://schemas.microsoft.com/office/drawing/2014/main" id="{864FEB22-C46B-4E12-9BD2-7F0DC148A431}"/>
                    </a:ext>
                  </a:extLst>
                </p:cNvPr>
                <p:cNvSpPr txBox="1"/>
                <p:nvPr/>
              </p:nvSpPr>
              <p:spPr>
                <a:xfrm rot="18920255">
                  <a:off x="1901432" y="4719773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101">
                  <a:extLst>
                    <a:ext uri="{FF2B5EF4-FFF2-40B4-BE49-F238E27FC236}">
                      <a16:creationId xmlns:a16="http://schemas.microsoft.com/office/drawing/2014/main" id="{864FEB22-C46B-4E12-9BD2-7F0DC148A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1901432" y="4719773"/>
                  <a:ext cx="523366" cy="307777"/>
                </a:xfrm>
                <a:prstGeom prst="rect">
                  <a:avLst/>
                </a:prstGeom>
                <a:blipFill>
                  <a:blip r:embed="rId23"/>
                  <a:stretch>
                    <a:fillRect t="-4082" r="-122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01">
                  <a:extLst>
                    <a:ext uri="{FF2B5EF4-FFF2-40B4-BE49-F238E27FC236}">
                      <a16:creationId xmlns:a16="http://schemas.microsoft.com/office/drawing/2014/main" id="{400C0C87-8F1D-4CEE-A03B-A7AF2B91203E}"/>
                    </a:ext>
                  </a:extLst>
                </p:cNvPr>
                <p:cNvSpPr txBox="1"/>
                <p:nvPr/>
              </p:nvSpPr>
              <p:spPr>
                <a:xfrm>
                  <a:off x="3083960" y="3569936"/>
                  <a:ext cx="523366" cy="439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up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101">
                  <a:extLst>
                    <a:ext uri="{FF2B5EF4-FFF2-40B4-BE49-F238E27FC236}">
                      <a16:creationId xmlns:a16="http://schemas.microsoft.com/office/drawing/2014/main" id="{400C0C87-8F1D-4CEE-A03B-A7AF2B912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960" y="3569936"/>
                  <a:ext cx="523366" cy="439800"/>
                </a:xfrm>
                <a:prstGeom prst="rect">
                  <a:avLst/>
                </a:prstGeom>
                <a:blipFill>
                  <a:blip r:embed="rId24"/>
                  <a:stretch>
                    <a:fillRect r="-33721" b="-4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01">
                  <a:extLst>
                    <a:ext uri="{FF2B5EF4-FFF2-40B4-BE49-F238E27FC236}">
                      <a16:creationId xmlns:a16="http://schemas.microsoft.com/office/drawing/2014/main" id="{E51D9D91-7BBE-417E-B492-11E6AC6EBE3B}"/>
                    </a:ext>
                  </a:extLst>
                </p:cNvPr>
                <p:cNvSpPr txBox="1"/>
                <p:nvPr/>
              </p:nvSpPr>
              <p:spPr>
                <a:xfrm rot="2728609">
                  <a:off x="2504100" y="4045572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2" name="TextBox 101">
                  <a:extLst>
                    <a:ext uri="{FF2B5EF4-FFF2-40B4-BE49-F238E27FC236}">
                      <a16:creationId xmlns:a16="http://schemas.microsoft.com/office/drawing/2014/main" id="{E51D9D91-7BBE-417E-B492-11E6AC6EB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2504100" y="4045572"/>
                  <a:ext cx="523366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01">
                  <a:extLst>
                    <a:ext uri="{FF2B5EF4-FFF2-40B4-BE49-F238E27FC236}">
                      <a16:creationId xmlns:a16="http://schemas.microsoft.com/office/drawing/2014/main" id="{2ABDCD82-05C2-4CA4-943F-C37446BB7C7B}"/>
                    </a:ext>
                  </a:extLst>
                </p:cNvPr>
                <p:cNvSpPr txBox="1"/>
                <p:nvPr/>
              </p:nvSpPr>
              <p:spPr>
                <a:xfrm rot="18933470">
                  <a:off x="1415859" y="3416048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101">
                  <a:extLst>
                    <a:ext uri="{FF2B5EF4-FFF2-40B4-BE49-F238E27FC236}">
                      <a16:creationId xmlns:a16="http://schemas.microsoft.com/office/drawing/2014/main" id="{2ABDCD82-05C2-4CA4-943F-C37446BB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1415859" y="3416048"/>
                  <a:ext cx="523366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100">
                  <a:extLst>
                    <a:ext uri="{FF2B5EF4-FFF2-40B4-BE49-F238E27FC236}">
                      <a16:creationId xmlns:a16="http://schemas.microsoft.com/office/drawing/2014/main" id="{B9C69AA5-F61E-46AD-AB9B-6B187F576D91}"/>
                    </a:ext>
                  </a:extLst>
                </p:cNvPr>
                <p:cNvSpPr txBox="1"/>
                <p:nvPr/>
              </p:nvSpPr>
              <p:spPr>
                <a:xfrm rot="2710054">
                  <a:off x="1938890" y="3495581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100">
                  <a:extLst>
                    <a:ext uri="{FF2B5EF4-FFF2-40B4-BE49-F238E27FC236}">
                      <a16:creationId xmlns:a16="http://schemas.microsoft.com/office/drawing/2014/main" id="{B9C69AA5-F61E-46AD-AB9B-6B187F576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1938890" y="3495581"/>
                  <a:ext cx="516911" cy="275724"/>
                </a:xfrm>
                <a:prstGeom prst="rect">
                  <a:avLst/>
                </a:prstGeom>
                <a:blipFill>
                  <a:blip r:embed="rId27"/>
                  <a:stretch>
                    <a:fillRect r="-36559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102">
                  <a:extLst>
                    <a:ext uri="{FF2B5EF4-FFF2-40B4-BE49-F238E27FC236}">
                      <a16:creationId xmlns:a16="http://schemas.microsoft.com/office/drawing/2014/main" id="{C47A4858-2992-414E-AE9A-FEB6D46B0C40}"/>
                    </a:ext>
                  </a:extLst>
                </p:cNvPr>
                <p:cNvSpPr txBox="1"/>
                <p:nvPr/>
              </p:nvSpPr>
              <p:spPr>
                <a:xfrm rot="18904367">
                  <a:off x="753521" y="4006822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102">
                  <a:extLst>
                    <a:ext uri="{FF2B5EF4-FFF2-40B4-BE49-F238E27FC236}">
                      <a16:creationId xmlns:a16="http://schemas.microsoft.com/office/drawing/2014/main" id="{C47A4858-2992-414E-AE9A-FEB6D46B0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753521" y="4006822"/>
                  <a:ext cx="742085" cy="276999"/>
                </a:xfrm>
                <a:prstGeom prst="rect">
                  <a:avLst/>
                </a:prstGeom>
                <a:blipFill>
                  <a:blip r:embed="rId28"/>
                  <a:stretch>
                    <a:fillRect t="-15966" r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01">
                  <a:extLst>
                    <a:ext uri="{FF2B5EF4-FFF2-40B4-BE49-F238E27FC236}">
                      <a16:creationId xmlns:a16="http://schemas.microsoft.com/office/drawing/2014/main" id="{8166FBCD-E632-4232-99ED-5D0B78DB7989}"/>
                    </a:ext>
                  </a:extLst>
                </p:cNvPr>
                <p:cNvSpPr txBox="1"/>
                <p:nvPr/>
              </p:nvSpPr>
              <p:spPr>
                <a:xfrm rot="2680940">
                  <a:off x="1154732" y="5338399"/>
                  <a:ext cx="523366" cy="4173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r>
                              <a:rPr lang="en-US" sz="2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101">
                  <a:extLst>
                    <a:ext uri="{FF2B5EF4-FFF2-40B4-BE49-F238E27FC236}">
                      <a16:creationId xmlns:a16="http://schemas.microsoft.com/office/drawing/2014/main" id="{8166FBCD-E632-4232-99ED-5D0B78DB7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80940">
                  <a:off x="1154732" y="5338399"/>
                  <a:ext cx="523366" cy="417358"/>
                </a:xfrm>
                <a:prstGeom prst="rect">
                  <a:avLst/>
                </a:prstGeom>
                <a:blipFill>
                  <a:blip r:embed="rId29"/>
                  <a:stretch>
                    <a:fillRect r="-38739" b="-163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08F7014-23D2-46C7-B694-FA20634093F9}"/>
                </a:ext>
              </a:extLst>
            </p:cNvPr>
            <p:cNvGrpSpPr/>
            <p:nvPr/>
          </p:nvGrpSpPr>
          <p:grpSpPr>
            <a:xfrm>
              <a:off x="956375" y="4552248"/>
              <a:ext cx="1978930" cy="1645309"/>
              <a:chOff x="2435372" y="1317568"/>
              <a:chExt cx="1997143" cy="163852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4D7FDA9-D60B-4E00-A5C2-D5C63B4435A5}"/>
                  </a:ext>
                </a:extLst>
              </p:cNvPr>
              <p:cNvGrpSpPr/>
              <p:nvPr/>
            </p:nvGrpSpPr>
            <p:grpSpPr>
              <a:xfrm>
                <a:off x="2435372" y="1317568"/>
                <a:ext cx="1711670" cy="1058282"/>
                <a:chOff x="8766076" y="5909112"/>
                <a:chExt cx="1711670" cy="1058282"/>
              </a:xfrm>
            </p:grpSpPr>
            <p:pic>
              <p:nvPicPr>
                <p:cNvPr id="70" name="Picture 2" descr="×ª××× × ×§×©××¨×">
                  <a:extLst>
                    <a:ext uri="{FF2B5EF4-FFF2-40B4-BE49-F238E27FC236}">
                      <a16:creationId xmlns:a16="http://schemas.microsoft.com/office/drawing/2014/main" id="{F16B9646-00CA-4076-A1EB-84881B5B6C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37324" b="59155" l="11719" r="77500">
                              <a14:foregroundMark x1="74063" y1="46831" x2="74063" y2="46831"/>
                              <a14:foregroundMark x1="77500" y1="44718" x2="77500" y2="44718"/>
                              <a14:foregroundMark x1="14219" y1="45070" x2="14219" y2="45070"/>
                              <a14:foregroundMark x1="11719" y1="49296" x2="11719" y2="4929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89" t="35008" r="20174" b="37217"/>
                <a:stretch/>
              </p:blipFill>
              <p:spPr bwMode="auto">
                <a:xfrm rot="2682825" flipH="1">
                  <a:off x="9289079" y="6589317"/>
                  <a:ext cx="1188667" cy="3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2" descr="×ª××× × ×§×©××¨×">
                  <a:extLst>
                    <a:ext uri="{FF2B5EF4-FFF2-40B4-BE49-F238E27FC236}">
                      <a16:creationId xmlns:a16="http://schemas.microsoft.com/office/drawing/2014/main" id="{8AAAB7ED-8A8A-4564-9D6B-211F3E4C1A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37324" b="59155" l="11719" r="77500">
                              <a14:foregroundMark x1="74063" y1="46831" x2="74063" y2="46831"/>
                              <a14:foregroundMark x1="77500" y1="44718" x2="77500" y2="44718"/>
                              <a14:foregroundMark x1="14219" y1="45070" x2="14219" y2="45070"/>
                              <a14:foregroundMark x1="11719" y1="49296" x2="11719" y2="4929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89" t="35008" r="33978" b="39083"/>
                <a:stretch/>
              </p:blipFill>
              <p:spPr bwMode="auto">
                <a:xfrm rot="2682825" flipH="1">
                  <a:off x="8766917" y="5909112"/>
                  <a:ext cx="853246" cy="3525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×ª××× × ×§×©××¨×">
                  <a:extLst>
                    <a:ext uri="{FF2B5EF4-FFF2-40B4-BE49-F238E27FC236}">
                      <a16:creationId xmlns:a16="http://schemas.microsoft.com/office/drawing/2014/main" id="{DD89316E-B059-3EB7-93A1-2986BB9988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37324" b="59155" l="11719" r="77500">
                              <a14:foregroundMark x1="74063" y1="46831" x2="74063" y2="46831"/>
                              <a14:foregroundMark x1="77500" y1="44718" x2="77500" y2="44718"/>
                              <a14:foregroundMark x1="14219" y1="45070" x2="14219" y2="45070"/>
                              <a14:foregroundMark x1="11719" y1="49296" x2="11719" y2="4929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89" t="35008" r="20174" b="37217"/>
                <a:stretch/>
              </p:blipFill>
              <p:spPr bwMode="auto">
                <a:xfrm rot="2682825" flipH="1">
                  <a:off x="9288238" y="6589438"/>
                  <a:ext cx="1188667" cy="3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2" descr="×ª××× × ×§×©××¨×">
                  <a:extLst>
                    <a:ext uri="{FF2B5EF4-FFF2-40B4-BE49-F238E27FC236}">
                      <a16:creationId xmlns:a16="http://schemas.microsoft.com/office/drawing/2014/main" id="{41A82807-91E5-092E-D33D-D827C50428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37324" b="59155" l="11719" r="77500">
                              <a14:foregroundMark x1="74063" y1="46831" x2="74063" y2="46831"/>
                              <a14:foregroundMark x1="77500" y1="44718" x2="77500" y2="44718"/>
                              <a14:foregroundMark x1="14219" y1="45070" x2="14219" y2="45070"/>
                              <a14:foregroundMark x1="11719" y1="49296" x2="11719" y2="4929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89" t="35008" r="33978" b="39083"/>
                <a:stretch/>
              </p:blipFill>
              <p:spPr bwMode="auto">
                <a:xfrm rot="2682825" flipH="1">
                  <a:off x="8766076" y="5909233"/>
                  <a:ext cx="853246" cy="3525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2" descr="×ª××× × ×§×©××¨×">
                <a:extLst>
                  <a:ext uri="{FF2B5EF4-FFF2-40B4-BE49-F238E27FC236}">
                    <a16:creationId xmlns:a16="http://schemas.microsoft.com/office/drawing/2014/main" id="{68F555CB-DF0E-42B8-9DCC-8ABB31F51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7324" b="59155" l="11719" r="77500">
                            <a14:foregroundMark x1="74063" y1="46831" x2="74063" y2="46831"/>
                            <a14:foregroundMark x1="77500" y1="44718" x2="77500" y2="44718"/>
                            <a14:foregroundMark x1="14219" y1="45070" x2="14219" y2="45070"/>
                            <a14:foregroundMark x1="11719" y1="49296" x2="11719" y2="492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89" t="35008" r="56496" b="37217"/>
              <a:stretch/>
            </p:blipFill>
            <p:spPr bwMode="auto">
              <a:xfrm rot="2682825" flipH="1">
                <a:off x="3855935" y="2578135"/>
                <a:ext cx="576580" cy="377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5C6D206-75A4-490E-A957-26A43C5FE363}"/>
              </a:ext>
            </a:extLst>
          </p:cNvPr>
          <p:cNvSpPr txBox="1"/>
          <p:nvPr/>
        </p:nvSpPr>
        <p:spPr>
          <a:xfrm>
            <a:off x="338825" y="2995202"/>
            <a:ext cx="6096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+mj-lt"/>
              </a:rPr>
              <a:t>Boundary conditions:</a:t>
            </a:r>
            <a:endParaRPr lang="en-US" sz="2400" dirty="0"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45B99F5-2341-4B3E-BED5-165773F017FA}"/>
              </a:ext>
            </a:extLst>
          </p:cNvPr>
          <p:cNvSpPr/>
          <p:nvPr/>
        </p:nvSpPr>
        <p:spPr>
          <a:xfrm>
            <a:off x="10074348" y="3922824"/>
            <a:ext cx="934156" cy="225167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4199399600">
                  <a:custGeom>
                    <a:avLst/>
                    <a:gdLst>
                      <a:gd name="connsiteX0" fmla="*/ 0 w 934156"/>
                      <a:gd name="connsiteY0" fmla="*/ 0 h 225167"/>
                      <a:gd name="connsiteX1" fmla="*/ 439053 w 934156"/>
                      <a:gd name="connsiteY1" fmla="*/ 0 h 225167"/>
                      <a:gd name="connsiteX2" fmla="*/ 934156 w 934156"/>
                      <a:gd name="connsiteY2" fmla="*/ 0 h 225167"/>
                      <a:gd name="connsiteX3" fmla="*/ 934156 w 934156"/>
                      <a:gd name="connsiteY3" fmla="*/ 225167 h 225167"/>
                      <a:gd name="connsiteX4" fmla="*/ 448395 w 934156"/>
                      <a:gd name="connsiteY4" fmla="*/ 225167 h 225167"/>
                      <a:gd name="connsiteX5" fmla="*/ 0 w 934156"/>
                      <a:gd name="connsiteY5" fmla="*/ 225167 h 225167"/>
                      <a:gd name="connsiteX6" fmla="*/ 0 w 934156"/>
                      <a:gd name="connsiteY6" fmla="*/ 0 h 2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4156" h="225167" extrusionOk="0">
                        <a:moveTo>
                          <a:pt x="0" y="0"/>
                        </a:moveTo>
                        <a:cubicBezTo>
                          <a:pt x="153955" y="-7266"/>
                          <a:pt x="220685" y="7182"/>
                          <a:pt x="439053" y="0"/>
                        </a:cubicBezTo>
                        <a:cubicBezTo>
                          <a:pt x="657421" y="-7182"/>
                          <a:pt x="830816" y="-13293"/>
                          <a:pt x="934156" y="0"/>
                        </a:cubicBezTo>
                        <a:cubicBezTo>
                          <a:pt x="932626" y="75460"/>
                          <a:pt x="943961" y="161374"/>
                          <a:pt x="934156" y="225167"/>
                        </a:cubicBezTo>
                        <a:cubicBezTo>
                          <a:pt x="784119" y="228451"/>
                          <a:pt x="583142" y="225849"/>
                          <a:pt x="448395" y="225167"/>
                        </a:cubicBezTo>
                        <a:cubicBezTo>
                          <a:pt x="313648" y="224485"/>
                          <a:pt x="195298" y="203922"/>
                          <a:pt x="0" y="225167"/>
                        </a:cubicBezTo>
                        <a:cubicBezTo>
                          <a:pt x="-5534" y="166347"/>
                          <a:pt x="-1684" y="665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A0E441-0A29-46C1-A6E1-573CC02F6294}"/>
              </a:ext>
            </a:extLst>
          </p:cNvPr>
          <p:cNvSpPr/>
          <p:nvPr/>
        </p:nvSpPr>
        <p:spPr>
          <a:xfrm>
            <a:off x="8719245" y="5376524"/>
            <a:ext cx="2593895" cy="76745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4199399600">
                  <a:custGeom>
                    <a:avLst/>
                    <a:gdLst>
                      <a:gd name="connsiteX0" fmla="*/ 0 w 934156"/>
                      <a:gd name="connsiteY0" fmla="*/ 0 h 225167"/>
                      <a:gd name="connsiteX1" fmla="*/ 439053 w 934156"/>
                      <a:gd name="connsiteY1" fmla="*/ 0 h 225167"/>
                      <a:gd name="connsiteX2" fmla="*/ 934156 w 934156"/>
                      <a:gd name="connsiteY2" fmla="*/ 0 h 225167"/>
                      <a:gd name="connsiteX3" fmla="*/ 934156 w 934156"/>
                      <a:gd name="connsiteY3" fmla="*/ 225167 h 225167"/>
                      <a:gd name="connsiteX4" fmla="*/ 448395 w 934156"/>
                      <a:gd name="connsiteY4" fmla="*/ 225167 h 225167"/>
                      <a:gd name="connsiteX5" fmla="*/ 0 w 934156"/>
                      <a:gd name="connsiteY5" fmla="*/ 225167 h 225167"/>
                      <a:gd name="connsiteX6" fmla="*/ 0 w 934156"/>
                      <a:gd name="connsiteY6" fmla="*/ 0 h 2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4156" h="225167" extrusionOk="0">
                        <a:moveTo>
                          <a:pt x="0" y="0"/>
                        </a:moveTo>
                        <a:cubicBezTo>
                          <a:pt x="153955" y="-7266"/>
                          <a:pt x="220685" y="7182"/>
                          <a:pt x="439053" y="0"/>
                        </a:cubicBezTo>
                        <a:cubicBezTo>
                          <a:pt x="657421" y="-7182"/>
                          <a:pt x="830816" y="-13293"/>
                          <a:pt x="934156" y="0"/>
                        </a:cubicBezTo>
                        <a:cubicBezTo>
                          <a:pt x="932626" y="75460"/>
                          <a:pt x="943961" y="161374"/>
                          <a:pt x="934156" y="225167"/>
                        </a:cubicBezTo>
                        <a:cubicBezTo>
                          <a:pt x="784119" y="228451"/>
                          <a:pt x="583142" y="225849"/>
                          <a:pt x="448395" y="225167"/>
                        </a:cubicBezTo>
                        <a:cubicBezTo>
                          <a:pt x="313648" y="224485"/>
                          <a:pt x="195298" y="203922"/>
                          <a:pt x="0" y="225167"/>
                        </a:cubicBezTo>
                        <a:cubicBezTo>
                          <a:pt x="-5534" y="166347"/>
                          <a:pt x="-1684" y="665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45C973-59F3-4B15-8ED3-5A83784F19E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80225" y="978233"/>
            <a:ext cx="4314763" cy="534375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F9DDDB2-E6CC-4919-B685-DB38F5686380}"/>
              </a:ext>
            </a:extLst>
          </p:cNvPr>
          <p:cNvSpPr/>
          <p:nvPr/>
        </p:nvSpPr>
        <p:spPr>
          <a:xfrm rot="2688539">
            <a:off x="9170021" y="3452516"/>
            <a:ext cx="2307352" cy="116388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E7B266-190D-41CD-A3F8-9EC5DE5DC1F5}"/>
                  </a:ext>
                </a:extLst>
              </p:cNvPr>
              <p:cNvSpPr txBox="1"/>
              <p:nvPr/>
            </p:nvSpPr>
            <p:spPr>
              <a:xfrm>
                <a:off x="211767" y="166604"/>
                <a:ext cx="10343189" cy="383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Decomposition in terms of </a:t>
                </a:r>
                <a:r>
                  <a:rPr lang="en-US" sz="3200" b="1" dirty="0">
                    <a:solidFill>
                      <a:srgbClr val="92D050"/>
                    </a:solidFill>
                    <a:latin typeface="+mj-lt"/>
                  </a:rPr>
                  <a:t>Unruh modes</a:t>
                </a:r>
                <a:r>
                  <a:rPr lang="en-US" sz="2800" dirty="0">
                    <a:latin typeface="+mj-lt"/>
                  </a:rPr>
                  <a:t>:</a:t>
                </a:r>
              </a:p>
              <a:p>
                <a:endParaRPr lang="en-US" sz="2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00" b="0" i="0" dirty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00" b="0" i="0" dirty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00" b="0" i="0" dirty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00" b="0" i="0" dirty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/>
                                    <m:t>†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>
                  <a:latin typeface="+mj-lt"/>
                </a:endParaRPr>
              </a:p>
              <a:p>
                <a:r>
                  <a:rPr lang="en-US" sz="3200" b="1" dirty="0">
                    <a:latin typeface="+mj-lt"/>
                  </a:rPr>
                  <a:t>Unruh state: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endParaRPr lang="en-US" sz="2800" dirty="0">
                  <a:latin typeface="+mj-lt"/>
                </a:endParaRP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E7B266-190D-41CD-A3F8-9EC5DE5D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67" y="166604"/>
                <a:ext cx="10343189" cy="3834383"/>
              </a:xfrm>
              <a:prstGeom prst="rect">
                <a:avLst/>
              </a:prstGeom>
              <a:blipFill>
                <a:blip r:embed="rId31"/>
                <a:stretch>
                  <a:fillRect l="-1533" t="-20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33A372E0-0915-49FE-9E4E-14404111AAE5}"/>
              </a:ext>
            </a:extLst>
          </p:cNvPr>
          <p:cNvSpPr/>
          <p:nvPr/>
        </p:nvSpPr>
        <p:spPr>
          <a:xfrm>
            <a:off x="3664065" y="5534139"/>
            <a:ext cx="148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Non separable!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9E3E88-464D-236F-9356-A84CBF4B586E}"/>
              </a:ext>
            </a:extLst>
          </p:cNvPr>
          <p:cNvGrpSpPr/>
          <p:nvPr/>
        </p:nvGrpSpPr>
        <p:grpSpPr>
          <a:xfrm>
            <a:off x="1422355" y="4326289"/>
            <a:ext cx="1653978" cy="1624245"/>
            <a:chOff x="1422355" y="4326289"/>
            <a:chExt cx="1653978" cy="162424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635A4F6-C2E0-5C2B-92EE-1F2D14DA4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2355" y="4340762"/>
              <a:ext cx="1653978" cy="1609772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7DA07E-2325-BB74-60FC-C754248F2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7900" y="4326289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A7C9FB9-6BF6-6F6D-2C46-C467162E2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953" y="5139984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6375E-19FD-A5EB-1BEC-E39DD2C1C368}"/>
              </a:ext>
            </a:extLst>
          </p:cNvPr>
          <p:cNvGrpSpPr/>
          <p:nvPr/>
        </p:nvGrpSpPr>
        <p:grpSpPr>
          <a:xfrm>
            <a:off x="5543679" y="4124440"/>
            <a:ext cx="1691435" cy="1746324"/>
            <a:chOff x="5543679" y="4124440"/>
            <a:chExt cx="1691435" cy="174632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FC082C-145C-2A9D-8680-63950ECEB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679" y="4189423"/>
              <a:ext cx="767885" cy="760844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F68C76F-1D40-3D65-699D-14EFF95053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1888" y="4124440"/>
              <a:ext cx="1255993" cy="12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5822151-FDE2-29C3-24D9-C4071FF46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6973" y="4247927"/>
              <a:ext cx="302295" cy="2885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E890C6A-00F3-D011-75D1-2DBF7407C7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7448" y="4191402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648CECF-F864-E841-68F6-3E160CF79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7229" y="5109920"/>
              <a:ext cx="767885" cy="760844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90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 animBg="1"/>
      <p:bldP spid="76" grpId="1" animBg="1"/>
      <p:bldP spid="78" grpId="0" animBg="1"/>
      <p:bldP spid="78" grpId="1" animBg="1"/>
      <p:bldP spid="74" grpId="0" animBg="1"/>
      <p:bldP spid="74" grpId="1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D84755AA-08BD-4DBF-8679-05962DE85CEE}"/>
              </a:ext>
            </a:extLst>
          </p:cNvPr>
          <p:cNvSpPr/>
          <p:nvPr/>
        </p:nvSpPr>
        <p:spPr>
          <a:xfrm>
            <a:off x="3753538" y="2438049"/>
            <a:ext cx="520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Exterior Eddington modes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FF991F6-165E-4BDB-8B6A-24C01162454D}"/>
              </a:ext>
            </a:extLst>
          </p:cNvPr>
          <p:cNvGrpSpPr/>
          <p:nvPr/>
        </p:nvGrpSpPr>
        <p:grpSpPr>
          <a:xfrm>
            <a:off x="3506776" y="3187116"/>
            <a:ext cx="2864509" cy="2939690"/>
            <a:chOff x="2233611" y="205141"/>
            <a:chExt cx="2864509" cy="293969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34BAD9E-F9B3-428D-A130-D8367295CCD8}"/>
                </a:ext>
              </a:extLst>
            </p:cNvPr>
            <p:cNvGrpSpPr/>
            <p:nvPr/>
          </p:nvGrpSpPr>
          <p:grpSpPr>
            <a:xfrm>
              <a:off x="2769827" y="455135"/>
              <a:ext cx="1704434" cy="2520000"/>
              <a:chOff x="2574865" y="912880"/>
              <a:chExt cx="1704434" cy="252000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35AA03D-8C04-4FBA-B8D7-09A21FECDD7B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EAD9B5C-938A-47D0-A60F-0744AA91EEB9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01">
                  <a:extLst>
                    <a:ext uri="{FF2B5EF4-FFF2-40B4-BE49-F238E27FC236}">
                      <a16:creationId xmlns:a16="http://schemas.microsoft.com/office/drawing/2014/main" id="{8A82388A-7A27-4846-B4BA-EFA49801B07E}"/>
                    </a:ext>
                  </a:extLst>
                </p:cNvPr>
                <p:cNvSpPr txBox="1"/>
                <p:nvPr/>
              </p:nvSpPr>
              <p:spPr>
                <a:xfrm rot="2679872">
                  <a:off x="2470632" y="1588151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6" name="TextBox 101">
                  <a:extLst>
                    <a:ext uri="{FF2B5EF4-FFF2-40B4-BE49-F238E27FC236}">
                      <a16:creationId xmlns:a16="http://schemas.microsoft.com/office/drawing/2014/main" id="{8A82388A-7A27-4846-B4BA-EFA49801B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2470632" y="1588151"/>
                  <a:ext cx="523366" cy="307777"/>
                </a:xfrm>
                <a:prstGeom prst="rect">
                  <a:avLst/>
                </a:prstGeom>
                <a:blipFill>
                  <a:blip r:embed="rId4"/>
                  <a:stretch>
                    <a:fillRect r="-3061" b="-102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01">
                  <a:extLst>
                    <a:ext uri="{FF2B5EF4-FFF2-40B4-BE49-F238E27FC236}">
                      <a16:creationId xmlns:a16="http://schemas.microsoft.com/office/drawing/2014/main" id="{7C058FBF-000E-4CEA-BB10-F7363E596D71}"/>
                    </a:ext>
                  </a:extLst>
                </p:cNvPr>
                <p:cNvSpPr txBox="1"/>
                <p:nvPr/>
              </p:nvSpPr>
              <p:spPr>
                <a:xfrm rot="2524835">
                  <a:off x="4574754" y="1497874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TextBox 101">
                  <a:extLst>
                    <a:ext uri="{FF2B5EF4-FFF2-40B4-BE49-F238E27FC236}">
                      <a16:creationId xmlns:a16="http://schemas.microsoft.com/office/drawing/2014/main" id="{7C058FBF-000E-4CEA-BB10-F7363E596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4574754" y="1497874"/>
                  <a:ext cx="523366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01">
                  <a:extLst>
                    <a:ext uri="{FF2B5EF4-FFF2-40B4-BE49-F238E27FC236}">
                      <a16:creationId xmlns:a16="http://schemas.microsoft.com/office/drawing/2014/main" id="{695D44E5-C876-477C-8389-70B51897EEE0}"/>
                    </a:ext>
                  </a:extLst>
                </p:cNvPr>
                <p:cNvSpPr txBox="1"/>
                <p:nvPr/>
              </p:nvSpPr>
              <p:spPr>
                <a:xfrm rot="2765732">
                  <a:off x="3300123" y="2468463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8" name="TextBox 101">
                  <a:extLst>
                    <a:ext uri="{FF2B5EF4-FFF2-40B4-BE49-F238E27FC236}">
                      <a16:creationId xmlns:a16="http://schemas.microsoft.com/office/drawing/2014/main" id="{695D44E5-C876-477C-8389-70B51897E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3300123" y="2468463"/>
                  <a:ext cx="523366" cy="324384"/>
                </a:xfrm>
                <a:prstGeom prst="rect">
                  <a:avLst/>
                </a:prstGeom>
                <a:blipFill>
                  <a:blip r:embed="rId6"/>
                  <a:stretch>
                    <a:fillRect r="-23232" b="-3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01">
                  <a:extLst>
                    <a:ext uri="{FF2B5EF4-FFF2-40B4-BE49-F238E27FC236}">
                      <a16:creationId xmlns:a16="http://schemas.microsoft.com/office/drawing/2014/main" id="{A2FFE523-C501-4616-BF2C-E30EAC8EE0BA}"/>
                    </a:ext>
                  </a:extLst>
                </p:cNvPr>
                <p:cNvSpPr txBox="1"/>
                <p:nvPr/>
              </p:nvSpPr>
              <p:spPr>
                <a:xfrm rot="18845325">
                  <a:off x="4593107" y="2593516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9" name="TextBox 101">
                  <a:extLst>
                    <a:ext uri="{FF2B5EF4-FFF2-40B4-BE49-F238E27FC236}">
                      <a16:creationId xmlns:a16="http://schemas.microsoft.com/office/drawing/2014/main" id="{A2FFE523-C501-4616-BF2C-E30EAC8E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4593107" y="2593516"/>
                  <a:ext cx="52336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19CFC98-754B-4CF7-A5FF-47ADF21A01F7}"/>
                </a:ext>
              </a:extLst>
            </p:cNvPr>
            <p:cNvSpPr/>
            <p:nvPr/>
          </p:nvSpPr>
          <p:spPr>
            <a:xfrm rot="2688539">
              <a:off x="3666271" y="1536159"/>
              <a:ext cx="1241368" cy="1260528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01">
                  <a:extLst>
                    <a:ext uri="{FF2B5EF4-FFF2-40B4-BE49-F238E27FC236}">
                      <a16:creationId xmlns:a16="http://schemas.microsoft.com/office/drawing/2014/main" id="{21F41688-2EBE-43B7-852B-DC9E833C0AC3}"/>
                    </a:ext>
                  </a:extLst>
                </p:cNvPr>
                <p:cNvSpPr txBox="1"/>
                <p:nvPr/>
              </p:nvSpPr>
              <p:spPr>
                <a:xfrm rot="18920255">
                  <a:off x="3381522" y="1549927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1" name="TextBox 101">
                  <a:extLst>
                    <a:ext uri="{FF2B5EF4-FFF2-40B4-BE49-F238E27FC236}">
                      <a16:creationId xmlns:a16="http://schemas.microsoft.com/office/drawing/2014/main" id="{21F41688-2EBE-43B7-852B-DC9E833C0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3381522" y="1549927"/>
                  <a:ext cx="523366" cy="307777"/>
                </a:xfrm>
                <a:prstGeom prst="rect">
                  <a:avLst/>
                </a:prstGeom>
                <a:blipFill>
                  <a:blip r:embed="rId8"/>
                  <a:stretch>
                    <a:fillRect t="-5155" r="-134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01">
                  <a:extLst>
                    <a:ext uri="{FF2B5EF4-FFF2-40B4-BE49-F238E27FC236}">
                      <a16:creationId xmlns:a16="http://schemas.microsoft.com/office/drawing/2014/main" id="{32E3E7A6-FBDF-45B2-8F47-9D7ED4206707}"/>
                    </a:ext>
                  </a:extLst>
                </p:cNvPr>
                <p:cNvSpPr txBox="1"/>
                <p:nvPr/>
              </p:nvSpPr>
              <p:spPr>
                <a:xfrm>
                  <a:off x="4564050" y="400090"/>
                  <a:ext cx="523366" cy="439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up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2" name="TextBox 101">
                  <a:extLst>
                    <a:ext uri="{FF2B5EF4-FFF2-40B4-BE49-F238E27FC236}">
                      <a16:creationId xmlns:a16="http://schemas.microsoft.com/office/drawing/2014/main" id="{32E3E7A6-FBDF-45B2-8F47-9D7ED4206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050" y="400090"/>
                  <a:ext cx="523366" cy="439800"/>
                </a:xfrm>
                <a:prstGeom prst="rect">
                  <a:avLst/>
                </a:prstGeom>
                <a:blipFill>
                  <a:blip r:embed="rId9"/>
                  <a:stretch>
                    <a:fillRect l="-5882" r="-24706" b="-97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01">
                  <a:extLst>
                    <a:ext uri="{FF2B5EF4-FFF2-40B4-BE49-F238E27FC236}">
                      <a16:creationId xmlns:a16="http://schemas.microsoft.com/office/drawing/2014/main" id="{524F2EC4-19FD-4FA3-9241-1FFA52B262CD}"/>
                    </a:ext>
                  </a:extLst>
                </p:cNvPr>
                <p:cNvSpPr txBox="1"/>
                <p:nvPr/>
              </p:nvSpPr>
              <p:spPr>
                <a:xfrm rot="2728609">
                  <a:off x="3984190" y="875726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3" name="TextBox 101">
                  <a:extLst>
                    <a:ext uri="{FF2B5EF4-FFF2-40B4-BE49-F238E27FC236}">
                      <a16:creationId xmlns:a16="http://schemas.microsoft.com/office/drawing/2014/main" id="{524F2EC4-19FD-4FA3-9241-1FFA52B26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3984190" y="875726"/>
                  <a:ext cx="523366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01">
                  <a:extLst>
                    <a:ext uri="{FF2B5EF4-FFF2-40B4-BE49-F238E27FC236}">
                      <a16:creationId xmlns:a16="http://schemas.microsoft.com/office/drawing/2014/main" id="{6B30503B-7189-478B-AA1D-696E82EB7CBC}"/>
                    </a:ext>
                  </a:extLst>
                </p:cNvPr>
                <p:cNvSpPr txBox="1"/>
                <p:nvPr/>
              </p:nvSpPr>
              <p:spPr>
                <a:xfrm rot="18933470">
                  <a:off x="2895949" y="246202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4" name="TextBox 101">
                  <a:extLst>
                    <a:ext uri="{FF2B5EF4-FFF2-40B4-BE49-F238E27FC236}">
                      <a16:creationId xmlns:a16="http://schemas.microsoft.com/office/drawing/2014/main" id="{6B30503B-7189-478B-AA1D-696E82EB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2895949" y="246202"/>
                  <a:ext cx="523366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00">
                  <a:extLst>
                    <a:ext uri="{FF2B5EF4-FFF2-40B4-BE49-F238E27FC236}">
                      <a16:creationId xmlns:a16="http://schemas.microsoft.com/office/drawing/2014/main" id="{AA779AA6-C1DA-4395-A9E5-2497DA42E822}"/>
                    </a:ext>
                  </a:extLst>
                </p:cNvPr>
                <p:cNvSpPr txBox="1"/>
                <p:nvPr/>
              </p:nvSpPr>
              <p:spPr>
                <a:xfrm rot="2710054">
                  <a:off x="3418980" y="325735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5" name="TextBox 100">
                  <a:extLst>
                    <a:ext uri="{FF2B5EF4-FFF2-40B4-BE49-F238E27FC236}">
                      <a16:creationId xmlns:a16="http://schemas.microsoft.com/office/drawing/2014/main" id="{AA779AA6-C1DA-4395-A9E5-2497DA42E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3418980" y="325735"/>
                  <a:ext cx="516911" cy="275724"/>
                </a:xfrm>
                <a:prstGeom prst="rect">
                  <a:avLst/>
                </a:prstGeom>
                <a:blipFill>
                  <a:blip r:embed="rId12"/>
                  <a:stretch>
                    <a:fillRect r="-35484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02">
                  <a:extLst>
                    <a:ext uri="{FF2B5EF4-FFF2-40B4-BE49-F238E27FC236}">
                      <a16:creationId xmlns:a16="http://schemas.microsoft.com/office/drawing/2014/main" id="{43CA29BC-E2FC-43CC-AAD9-C7025D2D8EEF}"/>
                    </a:ext>
                  </a:extLst>
                </p:cNvPr>
                <p:cNvSpPr txBox="1"/>
                <p:nvPr/>
              </p:nvSpPr>
              <p:spPr>
                <a:xfrm rot="18904367">
                  <a:off x="2233611" y="836976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6" name="TextBox 102">
                  <a:extLst>
                    <a:ext uri="{FF2B5EF4-FFF2-40B4-BE49-F238E27FC236}">
                      <a16:creationId xmlns:a16="http://schemas.microsoft.com/office/drawing/2014/main" id="{43CA29BC-E2FC-43CC-AAD9-C7025D2D8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2233611" y="836976"/>
                  <a:ext cx="742085" cy="276999"/>
                </a:xfrm>
                <a:prstGeom prst="rect">
                  <a:avLst/>
                </a:prstGeom>
                <a:blipFill>
                  <a:blip r:embed="rId13"/>
                  <a:stretch>
                    <a:fillRect t="-15966" r="-1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01">
                  <a:extLst>
                    <a:ext uri="{FF2B5EF4-FFF2-40B4-BE49-F238E27FC236}">
                      <a16:creationId xmlns:a16="http://schemas.microsoft.com/office/drawing/2014/main" id="{70AE421E-E5EE-45AA-BA46-48F693452E16}"/>
                    </a:ext>
                  </a:extLst>
                </p:cNvPr>
                <p:cNvSpPr txBox="1"/>
                <p:nvPr/>
              </p:nvSpPr>
              <p:spPr>
                <a:xfrm rot="2715948">
                  <a:off x="3649556" y="2173202"/>
                  <a:ext cx="523366" cy="410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TextBox 101">
                  <a:extLst>
                    <a:ext uri="{FF2B5EF4-FFF2-40B4-BE49-F238E27FC236}">
                      <a16:creationId xmlns:a16="http://schemas.microsoft.com/office/drawing/2014/main" id="{70AE421E-E5EE-45AA-BA46-48F693452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5948">
                  <a:off x="3649556" y="2173202"/>
                  <a:ext cx="523366" cy="410112"/>
                </a:xfrm>
                <a:prstGeom prst="rect">
                  <a:avLst/>
                </a:prstGeom>
                <a:blipFill>
                  <a:blip r:embed="rId14"/>
                  <a:stretch>
                    <a:fillRect r="-28440" b="-211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8" name="Picture 2" descr="×ª××× × ×§×©××¨×">
              <a:extLst>
                <a:ext uri="{FF2B5EF4-FFF2-40B4-BE49-F238E27FC236}">
                  <a16:creationId xmlns:a16="http://schemas.microsoft.com/office/drawing/2014/main" id="{3DDDFDE0-87A0-4483-943B-BA24987E1E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5295" b="39067"/>
            <a:stretch/>
          </p:blipFill>
          <p:spPr bwMode="auto">
            <a:xfrm rot="2682825" flipH="1">
              <a:off x="3256868" y="2336226"/>
              <a:ext cx="1092313" cy="35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2" descr="×ª××× × ×§×©××¨×">
              <a:extLst>
                <a:ext uri="{FF2B5EF4-FFF2-40B4-BE49-F238E27FC236}">
                  <a16:creationId xmlns:a16="http://schemas.microsoft.com/office/drawing/2014/main" id="{42855166-E3A2-4E8B-91BD-B79BC453B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0" t="34822" r="56496" b="37217"/>
            <a:stretch/>
          </p:blipFill>
          <p:spPr bwMode="auto">
            <a:xfrm rot="2682825" flipH="1">
              <a:off x="4114581" y="2762781"/>
              <a:ext cx="229326" cy="38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8AED600-EDBD-4A33-AF3A-B2F6CE13545D}"/>
              </a:ext>
            </a:extLst>
          </p:cNvPr>
          <p:cNvGrpSpPr/>
          <p:nvPr/>
        </p:nvGrpSpPr>
        <p:grpSpPr>
          <a:xfrm>
            <a:off x="7195507" y="3209366"/>
            <a:ext cx="3137834" cy="2850678"/>
            <a:chOff x="6546619" y="198249"/>
            <a:chExt cx="3137834" cy="2850678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DA0534A-7B23-4446-AFF6-4EF6252AA0C3}"/>
                </a:ext>
              </a:extLst>
            </p:cNvPr>
            <p:cNvSpPr/>
            <p:nvPr/>
          </p:nvSpPr>
          <p:spPr>
            <a:xfrm rot="2688539">
              <a:off x="7987791" y="1538291"/>
              <a:ext cx="1241368" cy="1260528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24B5A89-AF9F-40AF-B0D0-FFD2CDF55FCF}"/>
                </a:ext>
              </a:extLst>
            </p:cNvPr>
            <p:cNvGrpSpPr/>
            <p:nvPr/>
          </p:nvGrpSpPr>
          <p:grpSpPr>
            <a:xfrm>
              <a:off x="7088838" y="458820"/>
              <a:ext cx="1704434" cy="2520000"/>
              <a:chOff x="2574865" y="912880"/>
              <a:chExt cx="1704434" cy="2520000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ECFCDEC-7C25-4105-B60F-D56245F9483D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130884B4-2B8C-4087-B72C-D39FA7F781B2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101">
                  <a:extLst>
                    <a:ext uri="{FF2B5EF4-FFF2-40B4-BE49-F238E27FC236}">
                      <a16:creationId xmlns:a16="http://schemas.microsoft.com/office/drawing/2014/main" id="{25AC997B-5A97-4CBF-835C-73A5DF642603}"/>
                    </a:ext>
                  </a:extLst>
                </p:cNvPr>
                <p:cNvSpPr txBox="1"/>
                <p:nvPr/>
              </p:nvSpPr>
              <p:spPr>
                <a:xfrm rot="2728609">
                  <a:off x="8297198" y="868834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5" name="TextBox 101">
                  <a:extLst>
                    <a:ext uri="{FF2B5EF4-FFF2-40B4-BE49-F238E27FC236}">
                      <a16:creationId xmlns:a16="http://schemas.microsoft.com/office/drawing/2014/main" id="{25AC997B-5A97-4CBF-835C-73A5DF642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8297198" y="868834"/>
                  <a:ext cx="523366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101">
                  <a:extLst>
                    <a:ext uri="{FF2B5EF4-FFF2-40B4-BE49-F238E27FC236}">
                      <a16:creationId xmlns:a16="http://schemas.microsoft.com/office/drawing/2014/main" id="{E2AA6FF3-B4E4-4B67-9C81-925C90A84A13}"/>
                    </a:ext>
                  </a:extLst>
                </p:cNvPr>
                <p:cNvSpPr txBox="1"/>
                <p:nvPr/>
              </p:nvSpPr>
              <p:spPr>
                <a:xfrm rot="18933470">
                  <a:off x="7208957" y="239310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6" name="TextBox 101">
                  <a:extLst>
                    <a:ext uri="{FF2B5EF4-FFF2-40B4-BE49-F238E27FC236}">
                      <a16:creationId xmlns:a16="http://schemas.microsoft.com/office/drawing/2014/main" id="{E2AA6FF3-B4E4-4B67-9C81-925C90A84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7208957" y="239310"/>
                  <a:ext cx="523366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100">
                  <a:extLst>
                    <a:ext uri="{FF2B5EF4-FFF2-40B4-BE49-F238E27FC236}">
                      <a16:creationId xmlns:a16="http://schemas.microsoft.com/office/drawing/2014/main" id="{7C042E30-2260-4DFB-A15B-F809EA788D9D}"/>
                    </a:ext>
                  </a:extLst>
                </p:cNvPr>
                <p:cNvSpPr txBox="1"/>
                <p:nvPr/>
              </p:nvSpPr>
              <p:spPr>
                <a:xfrm rot="2710054">
                  <a:off x="7731988" y="318843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7" name="TextBox 100">
                  <a:extLst>
                    <a:ext uri="{FF2B5EF4-FFF2-40B4-BE49-F238E27FC236}">
                      <a16:creationId xmlns:a16="http://schemas.microsoft.com/office/drawing/2014/main" id="{7C042E30-2260-4DFB-A15B-F809EA788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7731988" y="318843"/>
                  <a:ext cx="516911" cy="275724"/>
                </a:xfrm>
                <a:prstGeom prst="rect">
                  <a:avLst/>
                </a:prstGeom>
                <a:blipFill>
                  <a:blip r:embed="rId19"/>
                  <a:stretch>
                    <a:fillRect r="-35484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101">
                  <a:extLst>
                    <a:ext uri="{FF2B5EF4-FFF2-40B4-BE49-F238E27FC236}">
                      <a16:creationId xmlns:a16="http://schemas.microsoft.com/office/drawing/2014/main" id="{5A5250C8-6E60-4EE7-8E8E-FED44BFFABC8}"/>
                    </a:ext>
                  </a:extLst>
                </p:cNvPr>
                <p:cNvSpPr txBox="1"/>
                <p:nvPr/>
              </p:nvSpPr>
              <p:spPr>
                <a:xfrm rot="2679872">
                  <a:off x="6855903" y="162827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TextBox 101">
                  <a:extLst>
                    <a:ext uri="{FF2B5EF4-FFF2-40B4-BE49-F238E27FC236}">
                      <a16:creationId xmlns:a16="http://schemas.microsoft.com/office/drawing/2014/main" id="{5A5250C8-6E60-4EE7-8E8E-FED44BFFA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6855903" y="1628279"/>
                  <a:ext cx="523366" cy="307777"/>
                </a:xfrm>
                <a:prstGeom prst="rect">
                  <a:avLst/>
                </a:prstGeom>
                <a:blipFill>
                  <a:blip r:embed="rId20"/>
                  <a:stretch>
                    <a:fillRect r="-3061" b="-113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102">
                  <a:extLst>
                    <a:ext uri="{FF2B5EF4-FFF2-40B4-BE49-F238E27FC236}">
                      <a16:creationId xmlns:a16="http://schemas.microsoft.com/office/drawing/2014/main" id="{F0B4CA53-1A48-4AA2-A4FC-5EFAA3313EFD}"/>
                    </a:ext>
                  </a:extLst>
                </p:cNvPr>
                <p:cNvSpPr txBox="1"/>
                <p:nvPr/>
              </p:nvSpPr>
              <p:spPr>
                <a:xfrm rot="18904367">
                  <a:off x="6546619" y="830084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9" name="TextBox 102">
                  <a:extLst>
                    <a:ext uri="{FF2B5EF4-FFF2-40B4-BE49-F238E27FC236}">
                      <a16:creationId xmlns:a16="http://schemas.microsoft.com/office/drawing/2014/main" id="{F0B4CA53-1A48-4AA2-A4FC-5EFAA3313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6546619" y="830084"/>
                  <a:ext cx="742085" cy="276999"/>
                </a:xfrm>
                <a:prstGeom prst="rect">
                  <a:avLst/>
                </a:prstGeom>
                <a:blipFill>
                  <a:blip r:embed="rId21"/>
                  <a:stretch>
                    <a:fillRect t="-15126" r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101">
                  <a:extLst>
                    <a:ext uri="{FF2B5EF4-FFF2-40B4-BE49-F238E27FC236}">
                      <a16:creationId xmlns:a16="http://schemas.microsoft.com/office/drawing/2014/main" id="{0D0F5CE4-776B-459F-B1AE-8C29A4DC3EE4}"/>
                    </a:ext>
                  </a:extLst>
                </p:cNvPr>
                <p:cNvSpPr txBox="1"/>
                <p:nvPr/>
              </p:nvSpPr>
              <p:spPr>
                <a:xfrm rot="2524835">
                  <a:off x="8893765" y="150155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0" name="TextBox 101">
                  <a:extLst>
                    <a:ext uri="{FF2B5EF4-FFF2-40B4-BE49-F238E27FC236}">
                      <a16:creationId xmlns:a16="http://schemas.microsoft.com/office/drawing/2014/main" id="{0D0F5CE4-776B-459F-B1AE-8C29A4DC3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8893765" y="1501559"/>
                  <a:ext cx="523366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101">
                  <a:extLst>
                    <a:ext uri="{FF2B5EF4-FFF2-40B4-BE49-F238E27FC236}">
                      <a16:creationId xmlns:a16="http://schemas.microsoft.com/office/drawing/2014/main" id="{ECCA2D08-B6E8-4EA4-89F3-F02DAFB512B7}"/>
                    </a:ext>
                  </a:extLst>
                </p:cNvPr>
                <p:cNvSpPr txBox="1"/>
                <p:nvPr/>
              </p:nvSpPr>
              <p:spPr>
                <a:xfrm rot="2765732">
                  <a:off x="7689074" y="2435522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1" name="TextBox 101">
                  <a:extLst>
                    <a:ext uri="{FF2B5EF4-FFF2-40B4-BE49-F238E27FC236}">
                      <a16:creationId xmlns:a16="http://schemas.microsoft.com/office/drawing/2014/main" id="{ECCA2D08-B6E8-4EA4-89F3-F02DAFB51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7689074" y="2435522"/>
                  <a:ext cx="523366" cy="324384"/>
                </a:xfrm>
                <a:prstGeom prst="rect">
                  <a:avLst/>
                </a:prstGeom>
                <a:blipFill>
                  <a:blip r:embed="rId23"/>
                  <a:stretch>
                    <a:fillRect r="-24242" b="-3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101">
                  <a:extLst>
                    <a:ext uri="{FF2B5EF4-FFF2-40B4-BE49-F238E27FC236}">
                      <a16:creationId xmlns:a16="http://schemas.microsoft.com/office/drawing/2014/main" id="{6277F9FF-D5F1-4D80-AF5B-FB964BD00567}"/>
                    </a:ext>
                  </a:extLst>
                </p:cNvPr>
                <p:cNvSpPr txBox="1"/>
                <p:nvPr/>
              </p:nvSpPr>
              <p:spPr>
                <a:xfrm rot="18845325">
                  <a:off x="8952153" y="263335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2" name="TextBox 101">
                  <a:extLst>
                    <a:ext uri="{FF2B5EF4-FFF2-40B4-BE49-F238E27FC236}">
                      <a16:creationId xmlns:a16="http://schemas.microsoft.com/office/drawing/2014/main" id="{6277F9FF-D5F1-4D80-AF5B-FB964BD00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8952153" y="2633355"/>
                  <a:ext cx="523366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101">
                  <a:extLst>
                    <a:ext uri="{FF2B5EF4-FFF2-40B4-BE49-F238E27FC236}">
                      <a16:creationId xmlns:a16="http://schemas.microsoft.com/office/drawing/2014/main" id="{922E9027-7BAB-428D-815F-B630A6B8592C}"/>
                    </a:ext>
                  </a:extLst>
                </p:cNvPr>
                <p:cNvSpPr txBox="1"/>
                <p:nvPr/>
              </p:nvSpPr>
              <p:spPr>
                <a:xfrm rot="18920255">
                  <a:off x="7700533" y="1553612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TextBox 101">
                  <a:extLst>
                    <a:ext uri="{FF2B5EF4-FFF2-40B4-BE49-F238E27FC236}">
                      <a16:creationId xmlns:a16="http://schemas.microsoft.com/office/drawing/2014/main" id="{922E9027-7BAB-428D-815F-B630A6B85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7700533" y="1553612"/>
                  <a:ext cx="523366" cy="307777"/>
                </a:xfrm>
                <a:prstGeom prst="rect">
                  <a:avLst/>
                </a:prstGeom>
                <a:blipFill>
                  <a:blip r:embed="rId25"/>
                  <a:stretch>
                    <a:fillRect t="-4082" r="-134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101">
                  <a:extLst>
                    <a:ext uri="{FF2B5EF4-FFF2-40B4-BE49-F238E27FC236}">
                      <a16:creationId xmlns:a16="http://schemas.microsoft.com/office/drawing/2014/main" id="{2E54DD3C-02C1-49D4-8AB8-503F13F6F98D}"/>
                    </a:ext>
                  </a:extLst>
                </p:cNvPr>
                <p:cNvSpPr txBox="1"/>
                <p:nvPr/>
              </p:nvSpPr>
              <p:spPr>
                <a:xfrm rot="19059561">
                  <a:off x="8584904" y="2365666"/>
                  <a:ext cx="523366" cy="410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TextBox 101">
                  <a:extLst>
                    <a:ext uri="{FF2B5EF4-FFF2-40B4-BE49-F238E27FC236}">
                      <a16:creationId xmlns:a16="http://schemas.microsoft.com/office/drawing/2014/main" id="{2E54DD3C-02C1-49D4-8AB8-503F13F6F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59561">
                  <a:off x="8584904" y="2365666"/>
                  <a:ext cx="523366" cy="410112"/>
                </a:xfrm>
                <a:prstGeom prst="rect">
                  <a:avLst/>
                </a:prstGeom>
                <a:blipFill>
                  <a:blip r:embed="rId26"/>
                  <a:stretch>
                    <a:fillRect t="-18349" r="-10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101">
                  <a:extLst>
                    <a:ext uri="{FF2B5EF4-FFF2-40B4-BE49-F238E27FC236}">
                      <a16:creationId xmlns:a16="http://schemas.microsoft.com/office/drawing/2014/main" id="{143D44FF-D68F-4560-BACB-0078A4D2777B}"/>
                    </a:ext>
                  </a:extLst>
                </p:cNvPr>
                <p:cNvSpPr txBox="1"/>
                <p:nvPr/>
              </p:nvSpPr>
              <p:spPr>
                <a:xfrm>
                  <a:off x="8882929" y="410466"/>
                  <a:ext cx="523366" cy="4231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5" name="TextBox 101">
                  <a:extLst>
                    <a:ext uri="{FF2B5EF4-FFF2-40B4-BE49-F238E27FC236}">
                      <a16:creationId xmlns:a16="http://schemas.microsoft.com/office/drawing/2014/main" id="{143D44FF-D68F-4560-BACB-0078A4D27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929" y="410466"/>
                  <a:ext cx="523366" cy="423193"/>
                </a:xfrm>
                <a:prstGeom prst="rect">
                  <a:avLst/>
                </a:prstGeom>
                <a:blipFill>
                  <a:blip r:embed="rId27"/>
                  <a:stretch>
                    <a:fillRect l="-5882" r="-25882" b="-1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6" name="Picture 2" descr="×ª××× × ×§×©××¨×">
              <a:extLst>
                <a:ext uri="{FF2B5EF4-FFF2-40B4-BE49-F238E27FC236}">
                  <a16:creationId xmlns:a16="http://schemas.microsoft.com/office/drawing/2014/main" id="{9995667D-6682-4E72-A28A-56B411AB6D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2934" b="39838"/>
            <a:stretch/>
          </p:blipFill>
          <p:spPr bwMode="auto">
            <a:xfrm rot="18967771" flipH="1">
              <a:off x="8388253" y="2397264"/>
              <a:ext cx="1296200" cy="32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DFBA8E2-E223-4827-833C-A75C29E13B4C}"/>
              </a:ext>
            </a:extLst>
          </p:cNvPr>
          <p:cNvSpPr/>
          <p:nvPr/>
        </p:nvSpPr>
        <p:spPr>
          <a:xfrm>
            <a:off x="8385713" y="1643934"/>
            <a:ext cx="148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- Separable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64428DE-271E-4A3F-AA65-5991AA979F7A}"/>
              </a:ext>
            </a:extLst>
          </p:cNvPr>
          <p:cNvSpPr/>
          <p:nvPr/>
        </p:nvSpPr>
        <p:spPr>
          <a:xfrm>
            <a:off x="993098" y="6479342"/>
            <a:ext cx="1079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For more details on the families of modes: 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(arXiv:2203.07780) 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797FAD-3F6F-472E-A761-515DE5A453BB}"/>
              </a:ext>
            </a:extLst>
          </p:cNvPr>
          <p:cNvGrpSpPr/>
          <p:nvPr/>
        </p:nvGrpSpPr>
        <p:grpSpPr>
          <a:xfrm>
            <a:off x="349341" y="3818477"/>
            <a:ext cx="2710864" cy="2257407"/>
            <a:chOff x="89206" y="3937225"/>
            <a:chExt cx="2710864" cy="2221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F87E23FB-2555-4FB3-A643-D80EE665757D}"/>
                    </a:ext>
                  </a:extLst>
                </p:cNvPr>
                <p:cNvSpPr txBox="1"/>
                <p:nvPr/>
              </p:nvSpPr>
              <p:spPr>
                <a:xfrm>
                  <a:off x="89206" y="4426050"/>
                  <a:ext cx="2523886" cy="16367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0" dirty="0">
                      <a:latin typeface="+mj-lt"/>
                    </a:rPr>
                    <a:t>Eddington coordinates:</a:t>
                  </a:r>
                </a:p>
                <a:p>
                  <a:pPr algn="ctr"/>
                  <a:r>
                    <a:rPr lang="en-US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outside</m:t>
                            </m:r>
                          </m:e>
                        </m:d>
                      </m:oMath>
                    </m:oMathPara>
                  </a14:m>
                  <a:endParaRPr lang="en-US" sz="16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6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side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dirty="0">
                    <a:latin typeface="+mj-lt"/>
                  </a:endParaRPr>
                </a:p>
                <a:p>
                  <a:pPr algn="ctr"/>
                  <a:endParaRPr lang="en-US" sz="1600" dirty="0">
                    <a:latin typeface="+mj-lt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F87E23FB-2555-4FB3-A643-D80EE6657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06" y="4426050"/>
                  <a:ext cx="2523886" cy="1636795"/>
                </a:xfrm>
                <a:prstGeom prst="rect">
                  <a:avLst/>
                </a:prstGeom>
                <a:blipFill>
                  <a:blip r:embed="rId28"/>
                  <a:stretch>
                    <a:fillRect t="-185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" name="Double Bracket 222">
              <a:extLst>
                <a:ext uri="{FF2B5EF4-FFF2-40B4-BE49-F238E27FC236}">
                  <a16:creationId xmlns:a16="http://schemas.microsoft.com/office/drawing/2014/main" id="{84186B45-38C4-430A-A784-20C668878867}"/>
                </a:ext>
              </a:extLst>
            </p:cNvPr>
            <p:cNvSpPr/>
            <p:nvPr/>
          </p:nvSpPr>
          <p:spPr>
            <a:xfrm>
              <a:off x="183375" y="3937225"/>
              <a:ext cx="2284381" cy="2221701"/>
            </a:xfrm>
            <a:custGeom>
              <a:avLst/>
              <a:gdLst>
                <a:gd name="connsiteX0" fmla="*/ 0 w 2284381"/>
                <a:gd name="connsiteY0" fmla="*/ 473955 h 2221701"/>
                <a:gd name="connsiteX1" fmla="*/ 473955 w 2284381"/>
                <a:gd name="connsiteY1" fmla="*/ 0 h 2221701"/>
                <a:gd name="connsiteX2" fmla="*/ 1810426 w 2284381"/>
                <a:gd name="connsiteY2" fmla="*/ 0 h 2221701"/>
                <a:gd name="connsiteX3" fmla="*/ 2284381 w 2284381"/>
                <a:gd name="connsiteY3" fmla="*/ 473955 h 2221701"/>
                <a:gd name="connsiteX4" fmla="*/ 2284381 w 2284381"/>
                <a:gd name="connsiteY4" fmla="*/ 1747746 h 2221701"/>
                <a:gd name="connsiteX5" fmla="*/ 1810426 w 2284381"/>
                <a:gd name="connsiteY5" fmla="*/ 2221701 h 2221701"/>
                <a:gd name="connsiteX6" fmla="*/ 473955 w 2284381"/>
                <a:gd name="connsiteY6" fmla="*/ 2221701 h 2221701"/>
                <a:gd name="connsiteX7" fmla="*/ 0 w 2284381"/>
                <a:gd name="connsiteY7" fmla="*/ 1747746 h 2221701"/>
                <a:gd name="connsiteX8" fmla="*/ 0 w 2284381"/>
                <a:gd name="connsiteY8" fmla="*/ 473955 h 2221701"/>
                <a:gd name="connsiteX0" fmla="*/ 473955 w 2284381"/>
                <a:gd name="connsiteY0" fmla="*/ 2221701 h 2221701"/>
                <a:gd name="connsiteX1" fmla="*/ 0 w 2284381"/>
                <a:gd name="connsiteY1" fmla="*/ 1747746 h 2221701"/>
                <a:gd name="connsiteX2" fmla="*/ 0 w 2284381"/>
                <a:gd name="connsiteY2" fmla="*/ 473955 h 2221701"/>
                <a:gd name="connsiteX3" fmla="*/ 473955 w 2284381"/>
                <a:gd name="connsiteY3" fmla="*/ 0 h 2221701"/>
                <a:gd name="connsiteX4" fmla="*/ 1810426 w 2284381"/>
                <a:gd name="connsiteY4" fmla="*/ 0 h 2221701"/>
                <a:gd name="connsiteX5" fmla="*/ 2284381 w 2284381"/>
                <a:gd name="connsiteY5" fmla="*/ 473955 h 2221701"/>
                <a:gd name="connsiteX6" fmla="*/ 2284381 w 2284381"/>
                <a:gd name="connsiteY6" fmla="*/ 1747746 h 2221701"/>
                <a:gd name="connsiteX7" fmla="*/ 1810426 w 2284381"/>
                <a:gd name="connsiteY7" fmla="*/ 2221701 h 22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381" h="2221701" stroke="0" extrusionOk="0">
                  <a:moveTo>
                    <a:pt x="0" y="473955"/>
                  </a:moveTo>
                  <a:cubicBezTo>
                    <a:pt x="-20628" y="207399"/>
                    <a:pt x="214998" y="22178"/>
                    <a:pt x="473955" y="0"/>
                  </a:cubicBezTo>
                  <a:cubicBezTo>
                    <a:pt x="958300" y="-58303"/>
                    <a:pt x="1358815" y="-103375"/>
                    <a:pt x="1810426" y="0"/>
                  </a:cubicBezTo>
                  <a:cubicBezTo>
                    <a:pt x="2074147" y="3022"/>
                    <a:pt x="2268502" y="233302"/>
                    <a:pt x="2284381" y="473955"/>
                  </a:cubicBezTo>
                  <a:cubicBezTo>
                    <a:pt x="2245899" y="937300"/>
                    <a:pt x="2188219" y="1575426"/>
                    <a:pt x="2284381" y="1747746"/>
                  </a:cubicBezTo>
                  <a:cubicBezTo>
                    <a:pt x="2266605" y="2024327"/>
                    <a:pt x="2063186" y="2221219"/>
                    <a:pt x="1810426" y="2221701"/>
                  </a:cubicBezTo>
                  <a:cubicBezTo>
                    <a:pt x="1413737" y="2243196"/>
                    <a:pt x="1060785" y="2148535"/>
                    <a:pt x="473955" y="2221701"/>
                  </a:cubicBezTo>
                  <a:cubicBezTo>
                    <a:pt x="219840" y="2225592"/>
                    <a:pt x="25662" y="2054085"/>
                    <a:pt x="0" y="1747746"/>
                  </a:cubicBezTo>
                  <a:cubicBezTo>
                    <a:pt x="62058" y="1558466"/>
                    <a:pt x="-105736" y="1031284"/>
                    <a:pt x="0" y="473955"/>
                  </a:cubicBezTo>
                  <a:close/>
                </a:path>
                <a:path w="2284381" h="2221701" fill="none" extrusionOk="0">
                  <a:moveTo>
                    <a:pt x="473955" y="2221701"/>
                  </a:moveTo>
                  <a:cubicBezTo>
                    <a:pt x="225481" y="2171329"/>
                    <a:pt x="9726" y="1972706"/>
                    <a:pt x="0" y="1747746"/>
                  </a:cubicBezTo>
                  <a:cubicBezTo>
                    <a:pt x="-106005" y="1248923"/>
                    <a:pt x="72410" y="659330"/>
                    <a:pt x="0" y="473955"/>
                  </a:cubicBezTo>
                  <a:cubicBezTo>
                    <a:pt x="-36186" y="224768"/>
                    <a:pt x="228468" y="11877"/>
                    <a:pt x="473955" y="0"/>
                  </a:cubicBezTo>
                  <a:moveTo>
                    <a:pt x="1810426" y="0"/>
                  </a:moveTo>
                  <a:cubicBezTo>
                    <a:pt x="2067066" y="417"/>
                    <a:pt x="2255667" y="217112"/>
                    <a:pt x="2284381" y="473955"/>
                  </a:cubicBezTo>
                  <a:cubicBezTo>
                    <a:pt x="2333668" y="751800"/>
                    <a:pt x="2338976" y="1501187"/>
                    <a:pt x="2284381" y="1747746"/>
                  </a:cubicBezTo>
                  <a:cubicBezTo>
                    <a:pt x="2310982" y="1986122"/>
                    <a:pt x="2079848" y="2229266"/>
                    <a:pt x="1810426" y="2221701"/>
                  </a:cubicBezTo>
                </a:path>
                <a:path w="2284381" h="2221701" fill="none" stroke="0" extrusionOk="0">
                  <a:moveTo>
                    <a:pt x="473955" y="2221701"/>
                  </a:moveTo>
                  <a:cubicBezTo>
                    <a:pt x="200379" y="2234612"/>
                    <a:pt x="-3709" y="2008468"/>
                    <a:pt x="0" y="1747746"/>
                  </a:cubicBezTo>
                  <a:cubicBezTo>
                    <a:pt x="10920" y="1390408"/>
                    <a:pt x="-87354" y="1081214"/>
                    <a:pt x="0" y="473955"/>
                  </a:cubicBezTo>
                  <a:cubicBezTo>
                    <a:pt x="7926" y="204977"/>
                    <a:pt x="238091" y="-3787"/>
                    <a:pt x="473955" y="0"/>
                  </a:cubicBezTo>
                  <a:moveTo>
                    <a:pt x="1810426" y="0"/>
                  </a:moveTo>
                  <a:cubicBezTo>
                    <a:pt x="2059253" y="-5334"/>
                    <a:pt x="2265875" y="226096"/>
                    <a:pt x="2284381" y="473955"/>
                  </a:cubicBezTo>
                  <a:cubicBezTo>
                    <a:pt x="2258147" y="628432"/>
                    <a:pt x="2350565" y="1555249"/>
                    <a:pt x="2284381" y="1747746"/>
                  </a:cubicBezTo>
                  <a:cubicBezTo>
                    <a:pt x="2276224" y="2002422"/>
                    <a:pt x="2064931" y="2194784"/>
                    <a:pt x="1810426" y="2221701"/>
                  </a:cubicBezTo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2424972362">
                    <a:prstGeom prst="bracketPair">
                      <a:avLst>
                        <a:gd name="adj" fmla="val 21333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rgbClr val="0070C0"/>
                </a:solidFill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27F611F4-DC19-4DF1-B389-2463B90D65D6}"/>
                </a:ext>
              </a:extLst>
            </p:cNvPr>
            <p:cNvSpPr/>
            <p:nvPr/>
          </p:nvSpPr>
          <p:spPr>
            <a:xfrm>
              <a:off x="293698" y="4049851"/>
              <a:ext cx="25063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6F87B8"/>
                  </a:solidFill>
                  <a:latin typeface="+mj-lt"/>
                </a:rPr>
                <a:t>Reminders: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0E43D02-9D21-9875-E1C0-6D6ED43972E8}"/>
              </a:ext>
            </a:extLst>
          </p:cNvPr>
          <p:cNvSpPr/>
          <p:nvPr/>
        </p:nvSpPr>
        <p:spPr>
          <a:xfrm>
            <a:off x="3002772" y="2291015"/>
            <a:ext cx="7744063" cy="399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4AEB8BB-F5F1-4E47-96ED-3439FD8C43F0}"/>
              </a:ext>
            </a:extLst>
          </p:cNvPr>
          <p:cNvGrpSpPr/>
          <p:nvPr/>
        </p:nvGrpSpPr>
        <p:grpSpPr>
          <a:xfrm>
            <a:off x="3505440" y="3190481"/>
            <a:ext cx="2864509" cy="2771998"/>
            <a:chOff x="2229915" y="3808868"/>
            <a:chExt cx="2864509" cy="2771998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72EDAB2D-4987-4BEE-9ED6-5816E9D5E009}"/>
                </a:ext>
              </a:extLst>
            </p:cNvPr>
            <p:cNvGrpSpPr/>
            <p:nvPr/>
          </p:nvGrpSpPr>
          <p:grpSpPr>
            <a:xfrm>
              <a:off x="2766131" y="4060866"/>
              <a:ext cx="1704434" cy="2520000"/>
              <a:chOff x="2574865" y="912880"/>
              <a:chExt cx="1704434" cy="2520000"/>
            </a:xfrm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14C96D4D-BAD9-4CF4-ACCD-366193A49582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0A1AC67C-30C4-4057-A9F4-4C77AACC5445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101">
                  <a:extLst>
                    <a:ext uri="{FF2B5EF4-FFF2-40B4-BE49-F238E27FC236}">
                      <a16:creationId xmlns:a16="http://schemas.microsoft.com/office/drawing/2014/main" id="{88A8C7AC-02F7-4F5E-BD02-C1BE4B16B908}"/>
                    </a:ext>
                  </a:extLst>
                </p:cNvPr>
                <p:cNvSpPr txBox="1"/>
                <p:nvPr/>
              </p:nvSpPr>
              <p:spPr>
                <a:xfrm rot="2679872">
                  <a:off x="2419544" y="5241994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0" name="TextBox 101">
                  <a:extLst>
                    <a:ext uri="{FF2B5EF4-FFF2-40B4-BE49-F238E27FC236}">
                      <a16:creationId xmlns:a16="http://schemas.microsoft.com/office/drawing/2014/main" id="{88A8C7AC-02F7-4F5E-BD02-C1BE4B16B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2419544" y="5241994"/>
                  <a:ext cx="523366" cy="307777"/>
                </a:xfrm>
                <a:prstGeom prst="rect">
                  <a:avLst/>
                </a:prstGeom>
                <a:blipFill>
                  <a:blip r:embed="rId29"/>
                  <a:stretch>
                    <a:fillRect r="-3061" b="-113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101">
                  <a:extLst>
                    <a:ext uri="{FF2B5EF4-FFF2-40B4-BE49-F238E27FC236}">
                      <a16:creationId xmlns:a16="http://schemas.microsoft.com/office/drawing/2014/main" id="{1420F961-2678-4789-A2A5-F103E0F44DE2}"/>
                    </a:ext>
                  </a:extLst>
                </p:cNvPr>
                <p:cNvSpPr txBox="1"/>
                <p:nvPr/>
              </p:nvSpPr>
              <p:spPr>
                <a:xfrm rot="2524835">
                  <a:off x="4571058" y="510360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1" name="TextBox 101">
                  <a:extLst>
                    <a:ext uri="{FF2B5EF4-FFF2-40B4-BE49-F238E27FC236}">
                      <a16:creationId xmlns:a16="http://schemas.microsoft.com/office/drawing/2014/main" id="{1420F961-2678-4789-A2A5-F103E0F44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4571058" y="5103605"/>
                  <a:ext cx="523366" cy="30777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101">
                  <a:extLst>
                    <a:ext uri="{FF2B5EF4-FFF2-40B4-BE49-F238E27FC236}">
                      <a16:creationId xmlns:a16="http://schemas.microsoft.com/office/drawing/2014/main" id="{F5683606-8E7F-420E-9AA4-DF323FDFCB81}"/>
                    </a:ext>
                  </a:extLst>
                </p:cNvPr>
                <p:cNvSpPr txBox="1"/>
                <p:nvPr/>
              </p:nvSpPr>
              <p:spPr>
                <a:xfrm rot="2765732">
                  <a:off x="3382932" y="6011064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2" name="TextBox 101">
                  <a:extLst>
                    <a:ext uri="{FF2B5EF4-FFF2-40B4-BE49-F238E27FC236}">
                      <a16:creationId xmlns:a16="http://schemas.microsoft.com/office/drawing/2014/main" id="{F5683606-8E7F-420E-9AA4-DF323FDFC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3382932" y="6011064"/>
                  <a:ext cx="523366" cy="324384"/>
                </a:xfrm>
                <a:prstGeom prst="rect">
                  <a:avLst/>
                </a:prstGeom>
                <a:blipFill>
                  <a:blip r:embed="rId31"/>
                  <a:stretch>
                    <a:fillRect r="-23232" b="-3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101">
                  <a:extLst>
                    <a:ext uri="{FF2B5EF4-FFF2-40B4-BE49-F238E27FC236}">
                      <a16:creationId xmlns:a16="http://schemas.microsoft.com/office/drawing/2014/main" id="{C1F48436-25D6-4C84-9F60-09F06F107BAA}"/>
                    </a:ext>
                  </a:extLst>
                </p:cNvPr>
                <p:cNvSpPr txBox="1"/>
                <p:nvPr/>
              </p:nvSpPr>
              <p:spPr>
                <a:xfrm rot="18845325">
                  <a:off x="4589244" y="612806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3" name="TextBox 101">
                  <a:extLst>
                    <a:ext uri="{FF2B5EF4-FFF2-40B4-BE49-F238E27FC236}">
                      <a16:creationId xmlns:a16="http://schemas.microsoft.com/office/drawing/2014/main" id="{C1F48436-25D6-4C84-9F60-09F06F107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4589244" y="6128069"/>
                  <a:ext cx="523366" cy="307777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101">
                  <a:extLst>
                    <a:ext uri="{FF2B5EF4-FFF2-40B4-BE49-F238E27FC236}">
                      <a16:creationId xmlns:a16="http://schemas.microsoft.com/office/drawing/2014/main" id="{5369AD5E-E95F-4151-BA39-49A889112B85}"/>
                    </a:ext>
                  </a:extLst>
                </p:cNvPr>
                <p:cNvSpPr txBox="1"/>
                <p:nvPr/>
              </p:nvSpPr>
              <p:spPr>
                <a:xfrm rot="18920255">
                  <a:off x="3586015" y="535464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4" name="TextBox 101">
                  <a:extLst>
                    <a:ext uri="{FF2B5EF4-FFF2-40B4-BE49-F238E27FC236}">
                      <a16:creationId xmlns:a16="http://schemas.microsoft.com/office/drawing/2014/main" id="{5369AD5E-E95F-4151-BA39-49A889112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3586015" y="5354645"/>
                  <a:ext cx="523366" cy="307777"/>
                </a:xfrm>
                <a:prstGeom prst="rect">
                  <a:avLst/>
                </a:prstGeom>
                <a:blipFill>
                  <a:blip r:embed="rId33"/>
                  <a:stretch>
                    <a:fillRect t="-5155" r="-123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101">
                  <a:extLst>
                    <a:ext uri="{FF2B5EF4-FFF2-40B4-BE49-F238E27FC236}">
                      <a16:creationId xmlns:a16="http://schemas.microsoft.com/office/drawing/2014/main" id="{D4938538-E87F-4596-B211-3B35AE60AA0D}"/>
                    </a:ext>
                  </a:extLst>
                </p:cNvPr>
                <p:cNvSpPr txBox="1"/>
                <p:nvPr/>
              </p:nvSpPr>
              <p:spPr>
                <a:xfrm>
                  <a:off x="4559346" y="4024379"/>
                  <a:ext cx="523366" cy="412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5" name="TextBox 101">
                  <a:extLst>
                    <a:ext uri="{FF2B5EF4-FFF2-40B4-BE49-F238E27FC236}">
                      <a16:creationId xmlns:a16="http://schemas.microsoft.com/office/drawing/2014/main" id="{D4938538-E87F-4596-B211-3B35AE60A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346" y="4024379"/>
                  <a:ext cx="523366" cy="412485"/>
                </a:xfrm>
                <a:prstGeom prst="rect">
                  <a:avLst/>
                </a:prstGeom>
                <a:blipFill>
                  <a:blip r:embed="rId34"/>
                  <a:stretch>
                    <a:fillRect l="-4651" r="-24419" b="-149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101">
                  <a:extLst>
                    <a:ext uri="{FF2B5EF4-FFF2-40B4-BE49-F238E27FC236}">
                      <a16:creationId xmlns:a16="http://schemas.microsoft.com/office/drawing/2014/main" id="{FA00315C-5A53-453F-94F7-2C20D43D368A}"/>
                    </a:ext>
                  </a:extLst>
                </p:cNvPr>
                <p:cNvSpPr txBox="1"/>
                <p:nvPr/>
              </p:nvSpPr>
              <p:spPr>
                <a:xfrm rot="2728609">
                  <a:off x="3980494" y="4479453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6" name="TextBox 101">
                  <a:extLst>
                    <a:ext uri="{FF2B5EF4-FFF2-40B4-BE49-F238E27FC236}">
                      <a16:creationId xmlns:a16="http://schemas.microsoft.com/office/drawing/2014/main" id="{FA00315C-5A53-453F-94F7-2C20D43D3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3980494" y="4479453"/>
                  <a:ext cx="523366" cy="307777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101">
                  <a:extLst>
                    <a:ext uri="{FF2B5EF4-FFF2-40B4-BE49-F238E27FC236}">
                      <a16:creationId xmlns:a16="http://schemas.microsoft.com/office/drawing/2014/main" id="{E94E2392-8093-48ED-A54E-25AC9500AF6C}"/>
                    </a:ext>
                  </a:extLst>
                </p:cNvPr>
                <p:cNvSpPr txBox="1"/>
                <p:nvPr/>
              </p:nvSpPr>
              <p:spPr>
                <a:xfrm rot="18933470">
                  <a:off x="2892253" y="384992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7" name="TextBox 101">
                  <a:extLst>
                    <a:ext uri="{FF2B5EF4-FFF2-40B4-BE49-F238E27FC236}">
                      <a16:creationId xmlns:a16="http://schemas.microsoft.com/office/drawing/2014/main" id="{E94E2392-8093-48ED-A54E-25AC9500A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2892253" y="3849929"/>
                  <a:ext cx="523366" cy="30777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100">
                  <a:extLst>
                    <a:ext uri="{FF2B5EF4-FFF2-40B4-BE49-F238E27FC236}">
                      <a16:creationId xmlns:a16="http://schemas.microsoft.com/office/drawing/2014/main" id="{0036FC2E-0201-4975-A615-24D04A775003}"/>
                    </a:ext>
                  </a:extLst>
                </p:cNvPr>
                <p:cNvSpPr txBox="1"/>
                <p:nvPr/>
              </p:nvSpPr>
              <p:spPr>
                <a:xfrm rot="2710054">
                  <a:off x="3415284" y="3929462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8" name="TextBox 100">
                  <a:extLst>
                    <a:ext uri="{FF2B5EF4-FFF2-40B4-BE49-F238E27FC236}">
                      <a16:creationId xmlns:a16="http://schemas.microsoft.com/office/drawing/2014/main" id="{0036FC2E-0201-4975-A615-24D04A775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3415284" y="3929462"/>
                  <a:ext cx="516911" cy="275724"/>
                </a:xfrm>
                <a:prstGeom prst="rect">
                  <a:avLst/>
                </a:prstGeom>
                <a:blipFill>
                  <a:blip r:embed="rId37"/>
                  <a:stretch>
                    <a:fillRect r="-36559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TextBox 102">
                  <a:extLst>
                    <a:ext uri="{FF2B5EF4-FFF2-40B4-BE49-F238E27FC236}">
                      <a16:creationId xmlns:a16="http://schemas.microsoft.com/office/drawing/2014/main" id="{ACE9E49D-D2F1-4589-B888-6B36DA86F41F}"/>
                    </a:ext>
                  </a:extLst>
                </p:cNvPr>
                <p:cNvSpPr txBox="1"/>
                <p:nvPr/>
              </p:nvSpPr>
              <p:spPr>
                <a:xfrm rot="18904367">
                  <a:off x="2229915" y="4440703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9" name="TextBox 102">
                  <a:extLst>
                    <a:ext uri="{FF2B5EF4-FFF2-40B4-BE49-F238E27FC236}">
                      <a16:creationId xmlns:a16="http://schemas.microsoft.com/office/drawing/2014/main" id="{ACE9E49D-D2F1-4589-B888-6B36DA86F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2229915" y="4440703"/>
                  <a:ext cx="742085" cy="276999"/>
                </a:xfrm>
                <a:prstGeom prst="rect">
                  <a:avLst/>
                </a:prstGeom>
                <a:blipFill>
                  <a:blip r:embed="rId38"/>
                  <a:stretch>
                    <a:fillRect t="-15966" r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0A1C3355-5CD6-40C1-ACEB-7866D841C235}"/>
                </a:ext>
              </a:extLst>
            </p:cNvPr>
            <p:cNvSpPr/>
            <p:nvPr/>
          </p:nvSpPr>
          <p:spPr>
            <a:xfrm rot="2688539">
              <a:off x="2773066" y="4256810"/>
              <a:ext cx="1241368" cy="1260528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pic>
          <p:nvPicPr>
            <p:cNvPr id="311" name="Picture 2" descr="×ª××× × ×§×©××¨×">
              <a:extLst>
                <a:ext uri="{FF2B5EF4-FFF2-40B4-BE49-F238E27FC236}">
                  <a16:creationId xmlns:a16="http://schemas.microsoft.com/office/drawing/2014/main" id="{8E04B974-1271-4DA1-943F-4C1020E9D2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5295" b="39067"/>
            <a:stretch/>
          </p:blipFill>
          <p:spPr bwMode="auto">
            <a:xfrm rot="2682825" flipH="1">
              <a:off x="2363663" y="5056877"/>
              <a:ext cx="1092313" cy="35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2" descr="×ª××× × ×§×©××¨×">
              <a:extLst>
                <a:ext uri="{FF2B5EF4-FFF2-40B4-BE49-F238E27FC236}">
                  <a16:creationId xmlns:a16="http://schemas.microsoft.com/office/drawing/2014/main" id="{C198A730-48A5-4924-B922-072EF04D5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0" t="34822" r="56496" b="37217"/>
            <a:stretch/>
          </p:blipFill>
          <p:spPr bwMode="auto">
            <a:xfrm rot="2682825" flipH="1">
              <a:off x="3221377" y="5483433"/>
              <a:ext cx="229326" cy="38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101">
                  <a:extLst>
                    <a:ext uri="{FF2B5EF4-FFF2-40B4-BE49-F238E27FC236}">
                      <a16:creationId xmlns:a16="http://schemas.microsoft.com/office/drawing/2014/main" id="{DF80C279-068C-4202-AADB-6C9ACEB61C31}"/>
                    </a:ext>
                  </a:extLst>
                </p:cNvPr>
                <p:cNvSpPr txBox="1"/>
                <p:nvPr/>
              </p:nvSpPr>
              <p:spPr>
                <a:xfrm rot="2546695">
                  <a:off x="2757133" y="4871255"/>
                  <a:ext cx="523366" cy="410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13" name="TextBox 101">
                  <a:extLst>
                    <a:ext uri="{FF2B5EF4-FFF2-40B4-BE49-F238E27FC236}">
                      <a16:creationId xmlns:a16="http://schemas.microsoft.com/office/drawing/2014/main" id="{DF80C279-068C-4202-AADB-6C9ACEB61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46695">
                  <a:off x="2757133" y="4871255"/>
                  <a:ext cx="523366" cy="410112"/>
                </a:xfrm>
                <a:prstGeom prst="rect">
                  <a:avLst/>
                </a:prstGeom>
                <a:blipFill>
                  <a:blip r:embed="rId39"/>
                  <a:stretch>
                    <a:fillRect r="-15596" b="-45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D8ED6A24-729D-4BBF-A902-646734059674}"/>
              </a:ext>
            </a:extLst>
          </p:cNvPr>
          <p:cNvSpPr/>
          <p:nvPr/>
        </p:nvSpPr>
        <p:spPr>
          <a:xfrm>
            <a:off x="3778849" y="2439899"/>
            <a:ext cx="520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Interior Eddington modes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9B51D878-8FDC-46F9-84ED-B5E6BBCDB595}"/>
              </a:ext>
            </a:extLst>
          </p:cNvPr>
          <p:cNvGrpSpPr/>
          <p:nvPr/>
        </p:nvGrpSpPr>
        <p:grpSpPr>
          <a:xfrm>
            <a:off x="7202671" y="3218349"/>
            <a:ext cx="2864509" cy="2771998"/>
            <a:chOff x="6557152" y="3804988"/>
            <a:chExt cx="2864509" cy="2771998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D93E27CA-CCE2-4CAE-9A79-F748B10CD6E7}"/>
                </a:ext>
              </a:extLst>
            </p:cNvPr>
            <p:cNvGrpSpPr/>
            <p:nvPr/>
          </p:nvGrpSpPr>
          <p:grpSpPr>
            <a:xfrm>
              <a:off x="7093368" y="4056986"/>
              <a:ext cx="1704434" cy="2520000"/>
              <a:chOff x="2574865" y="912880"/>
              <a:chExt cx="1704434" cy="2520000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E6F6D56C-8627-469A-A585-DE128D1F70D6}"/>
                  </a:ext>
                </a:extLst>
              </p:cNvPr>
              <p:cNvSpPr/>
              <p:nvPr/>
            </p:nvSpPr>
            <p:spPr>
              <a:xfrm rot="2700000">
                <a:off x="2389299" y="1542880"/>
                <a:ext cx="2520000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C8E3BAED-A367-48A8-AC13-83A78C54C82B}"/>
                  </a:ext>
                </a:extLst>
              </p:cNvPr>
              <p:cNvSpPr/>
              <p:nvPr/>
            </p:nvSpPr>
            <p:spPr>
              <a:xfrm rot="18900000" flipV="1">
                <a:off x="2574865" y="1097364"/>
                <a:ext cx="1259468" cy="12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TextBox 101">
                  <a:extLst>
                    <a:ext uri="{FF2B5EF4-FFF2-40B4-BE49-F238E27FC236}">
                      <a16:creationId xmlns:a16="http://schemas.microsoft.com/office/drawing/2014/main" id="{C2145650-B7FB-4C47-99E9-1584B01687E3}"/>
                    </a:ext>
                  </a:extLst>
                </p:cNvPr>
                <p:cNvSpPr txBox="1"/>
                <p:nvPr/>
              </p:nvSpPr>
              <p:spPr>
                <a:xfrm rot="2679872">
                  <a:off x="6873684" y="5218714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9" name="TextBox 101">
                  <a:extLst>
                    <a:ext uri="{FF2B5EF4-FFF2-40B4-BE49-F238E27FC236}">
                      <a16:creationId xmlns:a16="http://schemas.microsoft.com/office/drawing/2014/main" id="{C2145650-B7FB-4C47-99E9-1584B0168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79872">
                  <a:off x="6873684" y="5218714"/>
                  <a:ext cx="523366" cy="307777"/>
                </a:xfrm>
                <a:prstGeom prst="rect">
                  <a:avLst/>
                </a:prstGeom>
                <a:blipFill>
                  <a:blip r:embed="rId40"/>
                  <a:stretch>
                    <a:fillRect r="-3093" b="-102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068A1B23-9FAB-4D69-9034-77D1574975D9}"/>
                    </a:ext>
                  </a:extLst>
                </p:cNvPr>
                <p:cNvSpPr txBox="1"/>
                <p:nvPr/>
              </p:nvSpPr>
              <p:spPr>
                <a:xfrm rot="2524835">
                  <a:off x="8898295" y="5099725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FNI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068A1B23-9FAB-4D69-9034-77D157497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4835">
                  <a:off x="8898295" y="5099725"/>
                  <a:ext cx="523366" cy="307777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101">
                  <a:extLst>
                    <a:ext uri="{FF2B5EF4-FFF2-40B4-BE49-F238E27FC236}">
                      <a16:creationId xmlns:a16="http://schemas.microsoft.com/office/drawing/2014/main" id="{D64CCED7-6BA9-48F1-B98A-76B3AA496780}"/>
                    </a:ext>
                  </a:extLst>
                </p:cNvPr>
                <p:cNvSpPr txBox="1"/>
                <p:nvPr/>
              </p:nvSpPr>
              <p:spPr>
                <a:xfrm rot="2765732">
                  <a:off x="7710169" y="6028349"/>
                  <a:ext cx="523366" cy="324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past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1" name="TextBox 101">
                  <a:extLst>
                    <a:ext uri="{FF2B5EF4-FFF2-40B4-BE49-F238E27FC236}">
                      <a16:creationId xmlns:a16="http://schemas.microsoft.com/office/drawing/2014/main" id="{D64CCED7-6BA9-48F1-B98A-76B3AA496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5732">
                  <a:off x="7710169" y="6028349"/>
                  <a:ext cx="523366" cy="324384"/>
                </a:xfrm>
                <a:prstGeom prst="rect">
                  <a:avLst/>
                </a:prstGeom>
                <a:blipFill>
                  <a:blip r:embed="rId42"/>
                  <a:stretch>
                    <a:fillRect r="-24242" b="-3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101">
                  <a:extLst>
                    <a:ext uri="{FF2B5EF4-FFF2-40B4-BE49-F238E27FC236}">
                      <a16:creationId xmlns:a16="http://schemas.microsoft.com/office/drawing/2014/main" id="{A5678128-128D-40BE-98AA-5B2C7B412592}"/>
                    </a:ext>
                  </a:extLst>
                </p:cNvPr>
                <p:cNvSpPr txBox="1"/>
                <p:nvPr/>
              </p:nvSpPr>
              <p:spPr>
                <a:xfrm rot="18845325">
                  <a:off x="8916481" y="612418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PNI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2" name="TextBox 101">
                  <a:extLst>
                    <a:ext uri="{FF2B5EF4-FFF2-40B4-BE49-F238E27FC236}">
                      <a16:creationId xmlns:a16="http://schemas.microsoft.com/office/drawing/2014/main" id="{A5678128-128D-40BE-98AA-5B2C7B412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5325">
                  <a:off x="8916481" y="6124189"/>
                  <a:ext cx="523366" cy="307777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3" name="TextBox 101">
                  <a:extLst>
                    <a:ext uri="{FF2B5EF4-FFF2-40B4-BE49-F238E27FC236}">
                      <a16:creationId xmlns:a16="http://schemas.microsoft.com/office/drawing/2014/main" id="{4350DF75-060F-4F5A-BB51-E659BF6486ED}"/>
                    </a:ext>
                  </a:extLst>
                </p:cNvPr>
                <p:cNvSpPr txBox="1"/>
                <p:nvPr/>
              </p:nvSpPr>
              <p:spPr>
                <a:xfrm rot="18920255">
                  <a:off x="7986118" y="5351141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3" name="TextBox 101">
                  <a:extLst>
                    <a:ext uri="{FF2B5EF4-FFF2-40B4-BE49-F238E27FC236}">
                      <a16:creationId xmlns:a16="http://schemas.microsoft.com/office/drawing/2014/main" id="{4350DF75-060F-4F5A-BB51-E659BF648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0255">
                  <a:off x="7986118" y="5351141"/>
                  <a:ext cx="523366" cy="307777"/>
                </a:xfrm>
                <a:prstGeom prst="rect">
                  <a:avLst/>
                </a:prstGeom>
                <a:blipFill>
                  <a:blip r:embed="rId44"/>
                  <a:stretch>
                    <a:fillRect t="-5155" r="-122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TextBox 101">
                  <a:extLst>
                    <a:ext uri="{FF2B5EF4-FFF2-40B4-BE49-F238E27FC236}">
                      <a16:creationId xmlns:a16="http://schemas.microsoft.com/office/drawing/2014/main" id="{DC8308E0-A70F-48E9-8F11-4A561B6D2674}"/>
                    </a:ext>
                  </a:extLst>
                </p:cNvPr>
                <p:cNvSpPr txBox="1"/>
                <p:nvPr/>
              </p:nvSpPr>
              <p:spPr>
                <a:xfrm>
                  <a:off x="8891317" y="4014186"/>
                  <a:ext cx="523366" cy="412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4" name="TextBox 101">
                  <a:extLst>
                    <a:ext uri="{FF2B5EF4-FFF2-40B4-BE49-F238E27FC236}">
                      <a16:creationId xmlns:a16="http://schemas.microsoft.com/office/drawing/2014/main" id="{DC8308E0-A70F-48E9-8F11-4A561B6D2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1317" y="4014186"/>
                  <a:ext cx="523366" cy="412485"/>
                </a:xfrm>
                <a:prstGeom prst="rect">
                  <a:avLst/>
                </a:prstGeom>
                <a:blipFill>
                  <a:blip r:embed="rId45"/>
                  <a:stretch>
                    <a:fillRect l="-4651" r="-24419" b="-13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101">
                  <a:extLst>
                    <a:ext uri="{FF2B5EF4-FFF2-40B4-BE49-F238E27FC236}">
                      <a16:creationId xmlns:a16="http://schemas.microsoft.com/office/drawing/2014/main" id="{F8A56D20-E772-49B8-B096-3A1B1902B33A}"/>
                    </a:ext>
                  </a:extLst>
                </p:cNvPr>
                <p:cNvSpPr txBox="1"/>
                <p:nvPr/>
              </p:nvSpPr>
              <p:spPr>
                <a:xfrm rot="2728609">
                  <a:off x="8307731" y="4475573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5" name="TextBox 101">
                  <a:extLst>
                    <a:ext uri="{FF2B5EF4-FFF2-40B4-BE49-F238E27FC236}">
                      <a16:creationId xmlns:a16="http://schemas.microsoft.com/office/drawing/2014/main" id="{F8A56D20-E772-49B8-B096-3A1B1902B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28609">
                  <a:off x="8307731" y="4475573"/>
                  <a:ext cx="523366" cy="307777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D5958443-D4B8-4D64-9B47-3B9BCC361EB5}"/>
                    </a:ext>
                  </a:extLst>
                </p:cNvPr>
                <p:cNvSpPr txBox="1"/>
                <p:nvPr/>
              </p:nvSpPr>
              <p:spPr>
                <a:xfrm rot="18933470">
                  <a:off x="7219490" y="3846049"/>
                  <a:ext cx="52336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D5958443-D4B8-4D64-9B47-3B9BCC361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3470">
                  <a:off x="7219490" y="3846049"/>
                  <a:ext cx="523366" cy="307777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TextBox 100">
                  <a:extLst>
                    <a:ext uri="{FF2B5EF4-FFF2-40B4-BE49-F238E27FC236}">
                      <a16:creationId xmlns:a16="http://schemas.microsoft.com/office/drawing/2014/main" id="{5117117B-9335-49A7-80CA-AEC98E5AB5F8}"/>
                    </a:ext>
                  </a:extLst>
                </p:cNvPr>
                <p:cNvSpPr txBox="1"/>
                <p:nvPr/>
              </p:nvSpPr>
              <p:spPr>
                <a:xfrm rot="2710054">
                  <a:off x="7742521" y="3925582"/>
                  <a:ext cx="516911" cy="275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ngoing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7" name="TextBox 100">
                  <a:extLst>
                    <a:ext uri="{FF2B5EF4-FFF2-40B4-BE49-F238E27FC236}">
                      <a16:creationId xmlns:a16="http://schemas.microsoft.com/office/drawing/2014/main" id="{5117117B-9335-49A7-80CA-AEC98E5AB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10054">
                  <a:off x="7742521" y="3925582"/>
                  <a:ext cx="516911" cy="275724"/>
                </a:xfrm>
                <a:prstGeom prst="rect">
                  <a:avLst/>
                </a:prstGeom>
                <a:blipFill>
                  <a:blip r:embed="rId48"/>
                  <a:stretch>
                    <a:fillRect r="-35484" b="-387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Box 102">
                  <a:extLst>
                    <a:ext uri="{FF2B5EF4-FFF2-40B4-BE49-F238E27FC236}">
                      <a16:creationId xmlns:a16="http://schemas.microsoft.com/office/drawing/2014/main" id="{16270077-C5B0-41ED-821A-8D695CDC642E}"/>
                    </a:ext>
                  </a:extLst>
                </p:cNvPr>
                <p:cNvSpPr txBox="1"/>
                <p:nvPr/>
              </p:nvSpPr>
              <p:spPr>
                <a:xfrm rot="18904367">
                  <a:off x="6557152" y="4436823"/>
                  <a:ext cx="74208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utgoing</m:t>
                        </m:r>
                        <m: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IH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8" name="TextBox 102">
                  <a:extLst>
                    <a:ext uri="{FF2B5EF4-FFF2-40B4-BE49-F238E27FC236}">
                      <a16:creationId xmlns:a16="http://schemas.microsoft.com/office/drawing/2014/main" id="{16270077-C5B0-41ED-821A-8D695CDC6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367">
                  <a:off x="6557152" y="4436823"/>
                  <a:ext cx="742085" cy="276999"/>
                </a:xfrm>
                <a:prstGeom prst="rect">
                  <a:avLst/>
                </a:prstGeom>
                <a:blipFill>
                  <a:blip r:embed="rId49"/>
                  <a:stretch>
                    <a:fillRect t="-15966" r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2DFB9D17-F048-46D7-A113-EE3AA9C12081}"/>
                </a:ext>
              </a:extLst>
            </p:cNvPr>
            <p:cNvSpPr/>
            <p:nvPr/>
          </p:nvSpPr>
          <p:spPr>
            <a:xfrm rot="2688539">
              <a:off x="7104915" y="4244865"/>
              <a:ext cx="1241368" cy="1260528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330" name="Picture 2" descr="×ª××× × ×§×©××¨×">
              <a:extLst>
                <a:ext uri="{FF2B5EF4-FFF2-40B4-BE49-F238E27FC236}">
                  <a16:creationId xmlns:a16="http://schemas.microsoft.com/office/drawing/2014/main" id="{ADA262B3-2465-419C-BBD9-49C1ACC989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2934" b="39838"/>
            <a:stretch/>
          </p:blipFill>
          <p:spPr bwMode="auto">
            <a:xfrm rot="18967771" flipH="1">
              <a:off x="7490934" y="5110444"/>
              <a:ext cx="1296200" cy="32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TextBox 101">
                  <a:extLst>
                    <a:ext uri="{FF2B5EF4-FFF2-40B4-BE49-F238E27FC236}">
                      <a16:creationId xmlns:a16="http://schemas.microsoft.com/office/drawing/2014/main" id="{6C8DC6B8-E4E2-4D76-8827-6ABE556EB3CF}"/>
                    </a:ext>
                  </a:extLst>
                </p:cNvPr>
                <p:cNvSpPr txBox="1"/>
                <p:nvPr/>
              </p:nvSpPr>
              <p:spPr>
                <a:xfrm rot="18888668">
                  <a:off x="7514071" y="5110612"/>
                  <a:ext cx="523366" cy="410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31" name="TextBox 101">
                  <a:extLst>
                    <a:ext uri="{FF2B5EF4-FFF2-40B4-BE49-F238E27FC236}">
                      <a16:creationId xmlns:a16="http://schemas.microsoft.com/office/drawing/2014/main" id="{6C8DC6B8-E4E2-4D76-8827-6ABE556EB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88668">
                  <a:off x="7514071" y="5110612"/>
                  <a:ext cx="523366" cy="410112"/>
                </a:xfrm>
                <a:prstGeom prst="rect">
                  <a:avLst/>
                </a:prstGeom>
                <a:blipFill>
                  <a:blip r:embed="rId50"/>
                  <a:stretch>
                    <a:fillRect t="-27523" r="-192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D24AA25-74BE-4BB3-AF9F-8B555CE5F5E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3493" y="229383"/>
            <a:ext cx="2814055" cy="3485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1059BD-0D3D-45C2-BA8D-636FAD29A942}"/>
                  </a:ext>
                </a:extLst>
              </p:cNvPr>
              <p:cNvSpPr/>
              <p:nvPr/>
            </p:nvSpPr>
            <p:spPr>
              <a:xfrm>
                <a:off x="2552739" y="409810"/>
                <a:ext cx="9119317" cy="134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92D050"/>
                    </a:solidFill>
                    <a:latin typeface="+mj-lt"/>
                  </a:rPr>
                  <a:t>     </a:t>
                </a:r>
                <a:r>
                  <a:rPr lang="en-US" sz="3200" b="1" dirty="0">
                    <a:solidFill>
                      <a:srgbClr val="92D050"/>
                    </a:solidFill>
                    <a:latin typeface="+mj-lt"/>
                  </a:rPr>
                  <a:t>Eddington modes</a:t>
                </a:r>
                <a:r>
                  <a:rPr lang="en-US" sz="3200" dirty="0">
                    <a:latin typeface="+mj-lt"/>
                  </a:rPr>
                  <a:t>:</a:t>
                </a:r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a mathematical tool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sSup>
                        <m:sSup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sz="2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1059BD-0D3D-45C2-BA8D-636FAD29A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39" y="409810"/>
                <a:ext cx="9119317" cy="1345305"/>
              </a:xfrm>
              <a:prstGeom prst="rect">
                <a:avLst/>
              </a:prstGeom>
              <a:blipFill>
                <a:blip r:embed="rId52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D07ACAAA-85FF-4340-8248-56B4358C34DE}"/>
              </a:ext>
            </a:extLst>
          </p:cNvPr>
          <p:cNvSpPr/>
          <p:nvPr/>
        </p:nvSpPr>
        <p:spPr>
          <a:xfrm rot="2688539">
            <a:off x="1254319" y="1576645"/>
            <a:ext cx="745052" cy="75151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F4180AF-BBB8-4382-8DEA-95743E915A18}"/>
              </a:ext>
            </a:extLst>
          </p:cNvPr>
          <p:cNvSpPr/>
          <p:nvPr/>
        </p:nvSpPr>
        <p:spPr>
          <a:xfrm rot="2688539">
            <a:off x="1788726" y="2113285"/>
            <a:ext cx="745052" cy="75151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93D3F2-EF5C-4B3C-BD87-67F9AFB5CB6D}"/>
              </a:ext>
            </a:extLst>
          </p:cNvPr>
          <p:cNvSpPr/>
          <p:nvPr/>
        </p:nvSpPr>
        <p:spPr>
          <a:xfrm>
            <a:off x="9281798" y="1043042"/>
            <a:ext cx="1125923" cy="538526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8FFFB-68D2-21F3-6947-0510A1E943FA}"/>
              </a:ext>
            </a:extLst>
          </p:cNvPr>
          <p:cNvGrpSpPr/>
          <p:nvPr/>
        </p:nvGrpSpPr>
        <p:grpSpPr>
          <a:xfrm>
            <a:off x="8045388" y="3992096"/>
            <a:ext cx="754666" cy="749118"/>
            <a:chOff x="7409719" y="4567829"/>
            <a:chExt cx="754666" cy="749118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F22664D-C455-B754-17B6-04B1B0D4C1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9719" y="4597355"/>
              <a:ext cx="754666" cy="719592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B05A7D0-8C32-3F77-737F-02589427E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8107" y="4567829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53CEC1E-41C3-EE1C-CB79-8F2A02470F99}"/>
              </a:ext>
            </a:extLst>
          </p:cNvPr>
          <p:cNvGrpSpPr/>
          <p:nvPr/>
        </p:nvGrpSpPr>
        <p:grpSpPr>
          <a:xfrm>
            <a:off x="4841869" y="4794800"/>
            <a:ext cx="1409492" cy="777853"/>
            <a:chOff x="3610174" y="1847093"/>
            <a:chExt cx="1409492" cy="777853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5BB6204-4665-1092-0A59-358C7FF24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0441" y="1902202"/>
              <a:ext cx="752003" cy="722744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E4FC5F6-877E-A35F-CF9A-3AA0957548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193" y="1862852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101">
                  <a:extLst>
                    <a:ext uri="{FF2B5EF4-FFF2-40B4-BE49-F238E27FC236}">
                      <a16:creationId xmlns:a16="http://schemas.microsoft.com/office/drawing/2014/main" id="{80109DB6-7A12-C08C-A6FF-D9D4A5A2F5BA}"/>
                    </a:ext>
                  </a:extLst>
                </p:cNvPr>
                <p:cNvSpPr txBox="1"/>
                <p:nvPr/>
              </p:nvSpPr>
              <p:spPr>
                <a:xfrm flipH="1">
                  <a:off x="4496300" y="1847093"/>
                  <a:ext cx="523366" cy="2834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latin typeface="Cambria Math" panose="02040503050406030204" pitchFamily="18" charset="0"/>
                              </a:rPr>
                              <m:t>up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7" name="TextBox 101">
                  <a:extLst>
                    <a:ext uri="{FF2B5EF4-FFF2-40B4-BE49-F238E27FC236}">
                      <a16:creationId xmlns:a16="http://schemas.microsoft.com/office/drawing/2014/main" id="{80109DB6-7A12-C08C-A6FF-D9D4A5A2F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496300" y="1847093"/>
                  <a:ext cx="523366" cy="283411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101">
                  <a:extLst>
                    <a:ext uri="{FF2B5EF4-FFF2-40B4-BE49-F238E27FC236}">
                      <a16:creationId xmlns:a16="http://schemas.microsoft.com/office/drawing/2014/main" id="{121573A8-F956-C598-FC91-61EB5221E3DA}"/>
                    </a:ext>
                  </a:extLst>
                </p:cNvPr>
                <p:cNvSpPr txBox="1"/>
                <p:nvPr/>
              </p:nvSpPr>
              <p:spPr>
                <a:xfrm flipH="1">
                  <a:off x="3610174" y="1863297"/>
                  <a:ext cx="523366" cy="2834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latin typeface="Cambria Math" panose="02040503050406030204" pitchFamily="18" charset="0"/>
                              </a:rPr>
                              <m:t>up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8" name="TextBox 101">
                  <a:extLst>
                    <a:ext uri="{FF2B5EF4-FFF2-40B4-BE49-F238E27FC236}">
                      <a16:creationId xmlns:a16="http://schemas.microsoft.com/office/drawing/2014/main" id="{121573A8-F956-C598-FC91-61EB5221E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610174" y="1863297"/>
                  <a:ext cx="523366" cy="283411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07173B4-AB0C-28DA-C928-C4ADD1312B2F}"/>
              </a:ext>
            </a:extLst>
          </p:cNvPr>
          <p:cNvGrpSpPr/>
          <p:nvPr/>
        </p:nvGrpSpPr>
        <p:grpSpPr>
          <a:xfrm>
            <a:off x="4214665" y="3922690"/>
            <a:ext cx="797758" cy="765589"/>
            <a:chOff x="2953784" y="4555050"/>
            <a:chExt cx="797758" cy="765589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0CE8DBA-9A40-8971-3430-8CD4449FF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3784" y="4579203"/>
              <a:ext cx="797758" cy="741436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0DADA05-07BC-A047-4FF4-4CC7E07FC9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0088" y="4555050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4905CE1-2D09-F4BC-61F1-22B5E76FFCFE}"/>
              </a:ext>
            </a:extLst>
          </p:cNvPr>
          <p:cNvGrpSpPr/>
          <p:nvPr/>
        </p:nvGrpSpPr>
        <p:grpSpPr>
          <a:xfrm>
            <a:off x="8644306" y="4846493"/>
            <a:ext cx="1171436" cy="787489"/>
            <a:chOff x="7994831" y="1831373"/>
            <a:chExt cx="1171436" cy="787489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0867FD7-D106-7DBD-3272-E871F21ADE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9374" y="1877090"/>
              <a:ext cx="772816" cy="741772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B767361-7C08-0240-E720-32F851F578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832" y="1831373"/>
              <a:ext cx="342654" cy="350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1">
                  <a:extLst>
                    <a:ext uri="{FF2B5EF4-FFF2-40B4-BE49-F238E27FC236}">
                      <a16:creationId xmlns:a16="http://schemas.microsoft.com/office/drawing/2014/main" id="{0A917910-5BA7-96E9-8E79-847B73C8F0D0}"/>
                    </a:ext>
                  </a:extLst>
                </p:cNvPr>
                <p:cNvSpPr txBox="1"/>
                <p:nvPr/>
              </p:nvSpPr>
              <p:spPr>
                <a:xfrm>
                  <a:off x="7994831" y="1900460"/>
                  <a:ext cx="523366" cy="2743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5" name="TextBox 101">
                  <a:extLst>
                    <a:ext uri="{FF2B5EF4-FFF2-40B4-BE49-F238E27FC236}">
                      <a16:creationId xmlns:a16="http://schemas.microsoft.com/office/drawing/2014/main" id="{0A917910-5BA7-96E9-8E79-847B73C8F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831" y="1900460"/>
                  <a:ext cx="523366" cy="274306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1">
                  <a:extLst>
                    <a:ext uri="{FF2B5EF4-FFF2-40B4-BE49-F238E27FC236}">
                      <a16:creationId xmlns:a16="http://schemas.microsoft.com/office/drawing/2014/main" id="{DC82CDCA-8D63-7443-C660-3636B6BA71DA}"/>
                    </a:ext>
                  </a:extLst>
                </p:cNvPr>
                <p:cNvSpPr txBox="1"/>
                <p:nvPr/>
              </p:nvSpPr>
              <p:spPr>
                <a:xfrm>
                  <a:off x="8642901" y="1919456"/>
                  <a:ext cx="523366" cy="2743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6" name="TextBox 101">
                  <a:extLst>
                    <a:ext uri="{FF2B5EF4-FFF2-40B4-BE49-F238E27FC236}">
                      <a16:creationId xmlns:a16="http://schemas.microsoft.com/office/drawing/2014/main" id="{DC82CDCA-8D63-7443-C660-3636B6BA7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901" y="1919456"/>
                  <a:ext cx="523366" cy="274306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247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07" grpId="0" animBg="1"/>
      <p:bldP spid="316" grpId="0"/>
      <p:bldP spid="83" grpId="0" animBg="1"/>
      <p:bldP spid="84" grpId="0" animBg="1"/>
      <p:bldP spid="84" grpId="1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345128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1691075" y="1714251"/>
            <a:ext cx="943340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5" y="2660722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3362693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4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480F24-BD30-4A31-B6A8-FDF08DB0129D}"/>
                  </a:ext>
                </a:extLst>
              </p:cNvPr>
              <p:cNvSpPr/>
              <p:nvPr/>
            </p:nvSpPr>
            <p:spPr>
              <a:xfrm>
                <a:off x="4747235" y="5008211"/>
                <a:ext cx="3811621" cy="724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480F24-BD30-4A31-B6A8-FDF08DB01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235" y="5008211"/>
                <a:ext cx="3811621" cy="724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E9B11177-D6D2-4246-9559-4B4FC7ED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5" y="427136"/>
            <a:ext cx="11514669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bare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(naïve)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stress-energy tensor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(in minimal coupling)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8551FE-5C99-44E2-AD89-406535E1970F}"/>
              </a:ext>
            </a:extLst>
          </p:cNvPr>
          <p:cNvSpPr txBox="1"/>
          <p:nvPr/>
        </p:nvSpPr>
        <p:spPr>
          <a:xfrm>
            <a:off x="1029316" y="2299635"/>
            <a:ext cx="239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stress-energy tensor of a scalar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D9E146-1207-4A47-82B9-3A19469790FF}"/>
                  </a:ext>
                </a:extLst>
              </p:cNvPr>
              <p:cNvSpPr/>
              <p:nvPr/>
            </p:nvSpPr>
            <p:spPr>
              <a:xfrm>
                <a:off x="4078206" y="2088715"/>
                <a:ext cx="5140253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D9E146-1207-4A47-82B9-3A1946979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06" y="2088715"/>
                <a:ext cx="5140253" cy="787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2CC872-DE7D-4B84-9868-5256015C546F}"/>
                  </a:ext>
                </a:extLst>
              </p:cNvPr>
              <p:cNvSpPr/>
              <p:nvPr/>
            </p:nvSpPr>
            <p:spPr>
              <a:xfrm>
                <a:off x="4078206" y="3548463"/>
                <a:ext cx="5498813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2CC872-DE7D-4B84-9868-5256015C5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06" y="3548463"/>
                <a:ext cx="5498813" cy="787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754B957-AFD6-4A4E-9691-8B50583588AC}"/>
              </a:ext>
            </a:extLst>
          </p:cNvPr>
          <p:cNvSpPr txBox="1"/>
          <p:nvPr/>
        </p:nvSpPr>
        <p:spPr>
          <a:xfrm>
            <a:off x="1452885" y="3711489"/>
            <a:ext cx="215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Trace-reversed: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D99B9-2407-4CDA-A392-BDC37078905B}"/>
              </a:ext>
            </a:extLst>
          </p:cNvPr>
          <p:cNvSpPr txBox="1"/>
          <p:nvPr/>
        </p:nvSpPr>
        <p:spPr>
          <a:xfrm>
            <a:off x="957563" y="5008211"/>
            <a:ext cx="291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quantum</a:t>
            </a:r>
            <a:r>
              <a:rPr lang="en-US" sz="2400" b="1" dirty="0">
                <a:latin typeface="+mj-lt"/>
              </a:rPr>
              <a:t> version (naïve)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D0AEE-75D1-451D-AFF5-F9AF8263E633}"/>
              </a:ext>
            </a:extLst>
          </p:cNvPr>
          <p:cNvSpPr txBox="1"/>
          <p:nvPr/>
        </p:nvSpPr>
        <p:spPr>
          <a:xfrm>
            <a:off x="828536" y="1891419"/>
            <a:ext cx="304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Classical</a:t>
            </a:r>
            <a:r>
              <a:rPr lang="en-US" sz="2400" b="1" dirty="0">
                <a:latin typeface="+mj-lt"/>
              </a:rPr>
              <a:t> starting 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29" grpId="0"/>
      <p:bldP spid="30" grpId="0"/>
      <p:bldP spid="2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E016F8EE-34D1-4383-BBF7-4716F5186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294" y="901324"/>
            <a:ext cx="3925040" cy="5559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EF4823-F283-41D7-8FFC-B5DFEFC06B1A}"/>
                  </a:ext>
                </a:extLst>
              </p:cNvPr>
              <p:cNvSpPr/>
              <p:nvPr/>
            </p:nvSpPr>
            <p:spPr>
              <a:xfrm>
                <a:off x="267006" y="2319257"/>
                <a:ext cx="8620266" cy="1502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+mj-lt"/>
                  </a:rPr>
                  <a:t>Flux components: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A365D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A365D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solidFill>
                              <a:srgbClr val="A365D1"/>
                            </a:solidFill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</m:oMath>
                </a14:m>
                <a:r>
                  <a:rPr lang="en-US" sz="3600" i="1" dirty="0">
                    <a:solidFill>
                      <a:srgbClr val="A365D1"/>
                    </a:solidFill>
                    <a:latin typeface="+mj-lt"/>
                  </a:rPr>
                  <a:t> </a:t>
                </a:r>
                <a:r>
                  <a:rPr lang="en-US" sz="3600" dirty="0">
                    <a:latin typeface="+mj-lt"/>
                  </a:rPr>
                  <a:t>and</a:t>
                </a:r>
                <a:r>
                  <a:rPr lang="en-US" sz="3600" dirty="0">
                    <a:solidFill>
                      <a:schemeClr val="accent5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</m:oMath>
                </a14:m>
                <a:r>
                  <a:rPr lang="en-US" sz="3600" i="1" dirty="0">
                    <a:solidFill>
                      <a:srgbClr val="70AD47"/>
                    </a:solidFill>
                    <a:latin typeface="+mj-lt"/>
                  </a:rPr>
                  <a:t> </a:t>
                </a:r>
                <a:endParaRPr lang="en-US" sz="2800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+mj-lt"/>
                  </a:rPr>
                  <a:t>- crucial for backreaction at the CH vicinity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EF4823-F283-41D7-8FFC-B5DFEFC06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06" y="2319257"/>
                <a:ext cx="8620266" cy="1502847"/>
              </a:xfrm>
              <a:prstGeom prst="rect">
                <a:avLst/>
              </a:prstGeom>
              <a:blipFill>
                <a:blip r:embed="rId5"/>
                <a:stretch>
                  <a:fillRect l="-2192"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ACC80E4-128E-42E3-A480-C168EBE836E1}"/>
              </a:ext>
            </a:extLst>
          </p:cNvPr>
          <p:cNvGrpSpPr/>
          <p:nvPr/>
        </p:nvGrpSpPr>
        <p:grpSpPr>
          <a:xfrm>
            <a:off x="7539115" y="624976"/>
            <a:ext cx="4421599" cy="5818471"/>
            <a:chOff x="10417149" y="1302454"/>
            <a:chExt cx="4279281" cy="5344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94AFF2-60F5-44BB-8F5C-1B8D9E7025E8}"/>
                </a:ext>
              </a:extLst>
            </p:cNvPr>
            <p:cNvGrpSpPr/>
            <p:nvPr/>
          </p:nvGrpSpPr>
          <p:grpSpPr>
            <a:xfrm>
              <a:off x="10417149" y="1302454"/>
              <a:ext cx="4279281" cy="5344998"/>
              <a:chOff x="13625240" y="1480986"/>
              <a:chExt cx="4279281" cy="534499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684EFD3-30C0-48DD-B94E-071668B337DD}"/>
                  </a:ext>
                </a:extLst>
              </p:cNvPr>
              <p:cNvSpPr/>
              <p:nvPr/>
            </p:nvSpPr>
            <p:spPr>
              <a:xfrm>
                <a:off x="13625240" y="1480986"/>
                <a:ext cx="4279281" cy="534499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66D5318-4843-4CAA-9D7E-B958F6FD00DB}"/>
                  </a:ext>
                </a:extLst>
              </p:cNvPr>
              <p:cNvGrpSpPr/>
              <p:nvPr/>
            </p:nvGrpSpPr>
            <p:grpSpPr>
              <a:xfrm>
                <a:off x="14376668" y="3145514"/>
                <a:ext cx="2359453" cy="2620933"/>
                <a:chOff x="8891880" y="2818831"/>
                <a:chExt cx="2359453" cy="262093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CAC227C-81E9-4EE9-9E67-88F4CCBD4C52}"/>
                    </a:ext>
                  </a:extLst>
                </p:cNvPr>
                <p:cNvSpPr/>
                <p:nvPr/>
              </p:nvSpPr>
              <p:spPr>
                <a:xfrm rot="2660448">
                  <a:off x="8891880" y="2854116"/>
                  <a:ext cx="2087826" cy="21519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26ED435-DE48-497D-AA42-71B239934F8A}"/>
                    </a:ext>
                  </a:extLst>
                </p:cNvPr>
                <p:cNvGrpSpPr/>
                <p:nvPr/>
              </p:nvGrpSpPr>
              <p:grpSpPr>
                <a:xfrm rot="18851712">
                  <a:off x="9854541" y="4409478"/>
                  <a:ext cx="1607919" cy="452654"/>
                  <a:chOff x="10162070" y="650654"/>
                  <a:chExt cx="577503" cy="263746"/>
                </a:xfrm>
              </p:grpSpPr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1EC175DF-276E-4977-9D0A-487806195D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39573" y="651510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9AA2FB3A-9D8E-47E0-971B-C1CFD7024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62070" y="650659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C478D630-DBCD-41B8-92B6-CC0489768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57320" y="651506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7AB1A9F6-2241-4E61-A529-B07C4A2EC4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56805" y="650658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Arrow Connector 75">
                    <a:extLst>
                      <a:ext uri="{FF2B5EF4-FFF2-40B4-BE49-F238E27FC236}">
                        <a16:creationId xmlns:a16="http://schemas.microsoft.com/office/drawing/2014/main" id="{FE8BEFAA-4F9C-4CFF-8376-1A157CF72D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2055" y="651505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>
                    <a:extLst>
                      <a:ext uri="{FF2B5EF4-FFF2-40B4-BE49-F238E27FC236}">
                        <a16:creationId xmlns:a16="http://schemas.microsoft.com/office/drawing/2014/main" id="{EFAA4EEC-7D82-456A-809D-F6FF2E1D45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543073" y="650654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>
                    <a:extLst>
                      <a:ext uri="{FF2B5EF4-FFF2-40B4-BE49-F238E27FC236}">
                        <a16:creationId xmlns:a16="http://schemas.microsoft.com/office/drawing/2014/main" id="{DA868E5A-0C07-4ADA-9944-86BE795238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38325" y="651501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61F0F457-098F-4BA4-A646-59E39C30190D}"/>
                    </a:ext>
                  </a:extLst>
                </p:cNvPr>
                <p:cNvGrpSpPr/>
                <p:nvPr/>
              </p:nvGrpSpPr>
              <p:grpSpPr>
                <a:xfrm rot="18834347">
                  <a:off x="10128428" y="2176628"/>
                  <a:ext cx="300799" cy="1945011"/>
                  <a:chOff x="10543073" y="650654"/>
                  <a:chExt cx="196500" cy="263746"/>
                </a:xfrm>
              </p:grpSpPr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1C801601-A499-476B-8FEE-A2D56886E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39573" y="651510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>
                    <a:extLst>
                      <a:ext uri="{FF2B5EF4-FFF2-40B4-BE49-F238E27FC236}">
                        <a16:creationId xmlns:a16="http://schemas.microsoft.com/office/drawing/2014/main" id="{787B9151-703E-45BC-84A6-934CE8C13B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543073" y="650654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4C7720E7-BF9F-45DE-9F9F-E4454CD0B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38325" y="651501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42A20E9-0DB3-41CD-B333-73C43ADC0A1A}"/>
                    </a:ext>
                  </a:extLst>
                </p:cNvPr>
                <p:cNvGrpSpPr/>
                <p:nvPr/>
              </p:nvGrpSpPr>
              <p:grpSpPr>
                <a:xfrm rot="2696407">
                  <a:off x="9919663" y="2818831"/>
                  <a:ext cx="1060817" cy="870461"/>
                  <a:chOff x="10257320" y="650654"/>
                  <a:chExt cx="381005" cy="263742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0F7992FB-0EE0-4EAE-B741-437DD516A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57320" y="651506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rgbClr val="A365D1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796905D5-604A-4C5D-8B4B-3EE4109699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56805" y="650658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rgbClr val="A365D1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>
                    <a:extLst>
                      <a:ext uri="{FF2B5EF4-FFF2-40B4-BE49-F238E27FC236}">
                        <a16:creationId xmlns:a16="http://schemas.microsoft.com/office/drawing/2014/main" id="{225E74AA-ED99-40CA-BB60-415044479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2055" y="651505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rgbClr val="A365D1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Arrow Connector 102">
                    <a:extLst>
                      <a:ext uri="{FF2B5EF4-FFF2-40B4-BE49-F238E27FC236}">
                        <a16:creationId xmlns:a16="http://schemas.microsoft.com/office/drawing/2014/main" id="{9E640371-CA81-44E0-9AA1-C2801292A9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543073" y="650654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rgbClr val="A365D1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>
                    <a:extLst>
                      <a:ext uri="{FF2B5EF4-FFF2-40B4-BE49-F238E27FC236}">
                        <a16:creationId xmlns:a16="http://schemas.microsoft.com/office/drawing/2014/main" id="{A01760D7-98F5-4386-9079-9AC2534E44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38325" y="651501"/>
                    <a:ext cx="0" cy="262890"/>
                  </a:xfrm>
                  <a:prstGeom prst="straightConnector1">
                    <a:avLst/>
                  </a:prstGeom>
                  <a:ln w="22225" cap="flat" cmpd="sng" algn="ctr">
                    <a:solidFill>
                      <a:srgbClr val="A365D1"/>
                    </a:solidFill>
                    <a:prstDash val="solid"/>
                    <a:round/>
                    <a:headEnd type="none" w="med" len="med"/>
                    <a:tailEnd type="stealth" w="lg" len="lg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AD10CFA-0B6C-484E-9010-1D68A269D800}"/>
                  </a:ext>
                </a:extLst>
              </p:cNvPr>
              <p:cNvSpPr txBox="1"/>
              <p:nvPr/>
            </p:nvSpPr>
            <p:spPr>
              <a:xfrm rot="2706366">
                <a:off x="15774620" y="3186707"/>
                <a:ext cx="15841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Cauchy horizon</a:t>
                </a:r>
                <a:endParaRPr lang="en-US" sz="2000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AA53AF4-A5EE-48BF-A4E0-C0DC4C9639AA}"/>
                  </a:ext>
                </a:extLst>
              </p:cNvPr>
              <p:cNvSpPr txBox="1"/>
              <p:nvPr/>
            </p:nvSpPr>
            <p:spPr>
              <a:xfrm rot="18841649">
                <a:off x="15619205" y="4983267"/>
                <a:ext cx="15841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Event horizon</a:t>
                </a:r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AC15FE4-617A-43AC-826E-BC5229C837D6}"/>
                      </a:ext>
                    </a:extLst>
                  </p:cNvPr>
                  <p:cNvSpPr txBox="1"/>
                  <p:nvPr/>
                </p:nvSpPr>
                <p:spPr>
                  <a:xfrm rot="18920576">
                    <a:off x="15767306" y="5579809"/>
                    <a:ext cx="1135588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𝑣𝑣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AC15FE4-617A-43AC-826E-BC5229C837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20576">
                    <a:off x="15767306" y="5579809"/>
                    <a:ext cx="113558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C8DC1C4E-FB94-4DFD-96B8-B8E4FE51E891}"/>
                      </a:ext>
                    </a:extLst>
                  </p:cNvPr>
                  <p:cNvSpPr txBox="1"/>
                  <p:nvPr/>
                </p:nvSpPr>
                <p:spPr>
                  <a:xfrm rot="2608408">
                    <a:off x="15149050" y="2468986"/>
                    <a:ext cx="1135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C8DC1C4E-FB94-4DFD-96B8-B8E4FE51E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608408">
                    <a:off x="15149050" y="2468986"/>
                    <a:ext cx="113558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26F8F02-CD5E-4AEA-A5A5-C9D6A30762FF}"/>
                      </a:ext>
                    </a:extLst>
                  </p:cNvPr>
                  <p:cNvSpPr txBox="1"/>
                  <p:nvPr/>
                </p:nvSpPr>
                <p:spPr>
                  <a:xfrm rot="18955610">
                    <a:off x="16459699" y="4851869"/>
                    <a:ext cx="1135588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26F8F02-CD5E-4AEA-A5A5-C9D6A30762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55610">
                    <a:off x="16459699" y="4851869"/>
                    <a:ext cx="113558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8F19C76-C2EF-4292-896E-51E78789A8D0}"/>
                      </a:ext>
                    </a:extLst>
                  </p:cNvPr>
                  <p:cNvSpPr txBox="1"/>
                  <p:nvPr/>
                </p:nvSpPr>
                <p:spPr>
                  <a:xfrm rot="18920576">
                    <a:off x="14364442" y="2540370"/>
                    <a:ext cx="1135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𝑣𝑣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88F19C76-C2EF-4292-896E-51E78789A8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20576">
                    <a:off x="14364442" y="2540370"/>
                    <a:ext cx="113558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4" name="Picture 4" descr="×ª××¦××ª ×ª××× × ×¢×××¨ âªgirl astronaut iconâ¬â">
              <a:extLst>
                <a:ext uri="{FF2B5EF4-FFF2-40B4-BE49-F238E27FC236}">
                  <a16:creationId xmlns:a16="http://schemas.microsoft.com/office/drawing/2014/main" id="{9CFB033A-60F3-4C2C-B1D7-836D6E392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889" b="61778" l="36889" r="62889">
                          <a14:foregroundMark x1="37111" y1="25111" x2="37111" y2="25111"/>
                          <a14:foregroundMark x1="42222" y1="19778" x2="42222" y2="19778"/>
                          <a14:foregroundMark x1="44222" y1="23556" x2="44222" y2="23556"/>
                          <a14:foregroundMark x1="51556" y1="18444" x2="51556" y2="18444"/>
                          <a14:foregroundMark x1="43556" y1="17556" x2="43556" y2="17556"/>
                          <a14:foregroundMark x1="57111" y1="60222" x2="57111" y2="60222"/>
                          <a14:foregroundMark x1="63333" y1="58000" x2="63333" y2="58000"/>
                          <a14:foregroundMark x1="47111" y1="25556" x2="47111" y2="25556"/>
                          <a14:foregroundMark x1="48000" y1="32222" x2="48000" y2="32222"/>
                          <a14:foregroundMark x1="50889" y1="17111" x2="50889" y2="17111"/>
                          <a14:foregroundMark x1="57556" y1="61778" x2="57556" y2="6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2" t="14730" r="33454" b="36374"/>
            <a:stretch/>
          </p:blipFill>
          <p:spPr bwMode="auto">
            <a:xfrm>
              <a:off x="12419855" y="3100254"/>
              <a:ext cx="423647" cy="645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20BDE5B-1EEA-412E-9EB5-D6E5C6D2F823}"/>
              </a:ext>
            </a:extLst>
          </p:cNvPr>
          <p:cNvSpPr txBox="1"/>
          <p:nvPr/>
        </p:nvSpPr>
        <p:spPr>
          <a:xfrm rot="18972187">
            <a:off x="10327337" y="4898062"/>
            <a:ext cx="14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Unruh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9A72056-1EA9-46B9-A17C-E5E3C68695CA}"/>
                  </a:ext>
                </a:extLst>
              </p:cNvPr>
              <p:cNvSpPr txBox="1"/>
              <p:nvPr/>
            </p:nvSpPr>
            <p:spPr>
              <a:xfrm>
                <a:off x="324192" y="4149601"/>
                <a:ext cx="9660855" cy="189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latin typeface="+mj-lt"/>
                  </a:rPr>
                  <a:t>Energy-momentum conservation yields a </a:t>
                </a:r>
              </a:p>
              <a:p>
                <a:r>
                  <a:rPr lang="en-US" sz="2700" b="1" dirty="0">
                    <a:latin typeface="+mj-lt"/>
                  </a:rPr>
                  <a:t>conserved quantity</a:t>
                </a:r>
                <a:r>
                  <a:rPr lang="en-US" sz="2700" dirty="0"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(independent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  <a:p>
                <a:endParaRPr lang="en-US" sz="12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𝑣𝑣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9A72056-1EA9-46B9-A17C-E5E3C6869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2" y="4149601"/>
                <a:ext cx="9660855" cy="1899110"/>
              </a:xfrm>
              <a:prstGeom prst="rect">
                <a:avLst/>
              </a:prstGeom>
              <a:blipFill>
                <a:blip r:embed="rId16"/>
                <a:stretch>
                  <a:fillRect l="-1199" t="-2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7433F97E-0C2A-4F60-B384-ACAACF58650B}"/>
              </a:ext>
            </a:extLst>
          </p:cNvPr>
          <p:cNvSpPr txBox="1"/>
          <p:nvPr/>
        </p:nvSpPr>
        <p:spPr>
          <a:xfrm>
            <a:off x="368122" y="6112197"/>
            <a:ext cx="8825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latin typeface="+mj-lt"/>
              </a:rPr>
              <a:t>coincides with </a:t>
            </a:r>
            <a:r>
              <a:rPr lang="en-US" sz="2700" b="1" dirty="0">
                <a:latin typeface="+mj-lt"/>
              </a:rPr>
              <a:t>Hawking radiation outflux </a:t>
            </a:r>
            <a:r>
              <a:rPr lang="en-US" sz="2700" dirty="0">
                <a:latin typeface="+mj-lt"/>
              </a:rPr>
              <a:t>per unit solid angle</a:t>
            </a:r>
            <a:endParaRPr lang="en-IL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3" y="28009"/>
            <a:ext cx="11514669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flux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/>
              <p:nvPr/>
            </p:nvSpPr>
            <p:spPr>
              <a:xfrm>
                <a:off x="-93785" y="1057413"/>
                <a:ext cx="8683097" cy="1207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	Reminder on coordinates inside the BH: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Eddington: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1" dirty="0">
                    <a:latin typeface="+mj-lt"/>
                  </a:rPr>
                  <a:t>  </a:t>
                </a:r>
                <a:r>
                  <a:rPr lang="en-US" sz="2800" b="1" dirty="0">
                    <a:latin typeface="+mj-lt"/>
                  </a:rPr>
                  <a:t>|</a:t>
                </a:r>
                <a:r>
                  <a:rPr lang="en-US" sz="2000" b="1" dirty="0">
                    <a:latin typeface="+mj-lt"/>
                  </a:rPr>
                  <a:t>  Kruskal: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785" y="1057413"/>
                <a:ext cx="8683097" cy="1207959"/>
              </a:xfrm>
              <a:prstGeom prst="rect">
                <a:avLst/>
              </a:prstGeom>
              <a:blipFill>
                <a:blip r:embed="rId17"/>
                <a:stretch>
                  <a:fillRect b="-7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9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2" grpId="0"/>
      <p:bldP spid="115" grpId="0"/>
      <p:bldP spid="8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F7784-80F0-E8B4-1A1A-518451E768F6}"/>
              </a:ext>
            </a:extLst>
          </p:cNvPr>
          <p:cNvSpPr txBox="1"/>
          <p:nvPr/>
        </p:nvSpPr>
        <p:spPr>
          <a:xfrm>
            <a:off x="439747" y="997382"/>
            <a:ext cx="10775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Two-point function of a quantum scalar field in the interior region of a Kerr black hole,</a:t>
            </a:r>
          </a:p>
          <a:p>
            <a:r>
              <a:rPr lang="en-US" sz="2400" b="1" dirty="0">
                <a:latin typeface="+mj-lt"/>
              </a:rPr>
              <a:t>NZ</a:t>
            </a:r>
            <a:r>
              <a:rPr lang="en-US" sz="2400" dirty="0">
                <a:latin typeface="+mj-lt"/>
              </a:rPr>
              <a:t>, M. Casals, A. Ori and A. C. </a:t>
            </a:r>
            <a:r>
              <a:rPr lang="en-US" sz="2400" dirty="0" err="1">
                <a:latin typeface="+mj-lt"/>
              </a:rPr>
              <a:t>Ottewill</a:t>
            </a:r>
            <a:r>
              <a:rPr lang="en-US" sz="2400" dirty="0">
                <a:latin typeface="+mj-lt"/>
              </a:rPr>
              <a:t> (arXiv:2203.07780)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FEC60-0713-BF8F-D421-72770FAE6EB0}"/>
              </a:ext>
            </a:extLst>
          </p:cNvPr>
          <p:cNvSpPr/>
          <p:nvPr/>
        </p:nvSpPr>
        <p:spPr>
          <a:xfrm>
            <a:off x="469232" y="2044095"/>
            <a:ext cx="1095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Quantum fluxes at the inner horizon of a spinning black hole, </a:t>
            </a:r>
          </a:p>
          <a:p>
            <a:r>
              <a:rPr lang="en-US" sz="2400" b="1" dirty="0">
                <a:latin typeface="+mj-lt"/>
              </a:rPr>
              <a:t>NZ</a:t>
            </a:r>
            <a:r>
              <a:rPr lang="en-US" sz="2400" dirty="0">
                <a:latin typeface="+mj-lt"/>
              </a:rPr>
              <a:t>, M. Casals, A. Ori and A. C. </a:t>
            </a:r>
            <a:r>
              <a:rPr lang="en-US" sz="2400" dirty="0" err="1">
                <a:latin typeface="+mj-lt"/>
              </a:rPr>
              <a:t>Ottewill</a:t>
            </a:r>
            <a:r>
              <a:rPr lang="en-US" sz="2400" dirty="0">
                <a:latin typeface="+mj-lt"/>
              </a:rPr>
              <a:t> (arXiv:2203.08502)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5ACA5-F0D3-DA76-EC88-26CD0EDE8819}"/>
              </a:ext>
            </a:extLst>
          </p:cNvPr>
          <p:cNvSpPr txBox="1"/>
          <p:nvPr/>
        </p:nvSpPr>
        <p:spPr>
          <a:xfrm>
            <a:off x="439749" y="5833320"/>
            <a:ext cx="10837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Quantum fluxes at the inner horizon of a near-extremal spherical charged black hole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A. Ori (</a:t>
            </a:r>
            <a:r>
              <a: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Phys. Rev. D 104, 024066, 2021)</a:t>
            </a:r>
            <a:endParaRPr lang="en-IL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A45E7-100F-DA90-137D-7A4FF0B14236}"/>
              </a:ext>
            </a:extLst>
          </p:cNvPr>
          <p:cNvSpPr txBox="1"/>
          <p:nvPr/>
        </p:nvSpPr>
        <p:spPr>
          <a:xfrm>
            <a:off x="439749" y="4786607"/>
            <a:ext cx="10837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Quantum fluxes at the inner horizon of a spherical charged black hole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A. Levi and A. Ori (</a:t>
            </a:r>
            <a:r>
              <a: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Phys. Rev. Lett. 124, 171302, 2020)</a:t>
            </a:r>
            <a:endParaRPr lang="en-IL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1E218-3255-889D-4E04-0E89FFBE6163}"/>
              </a:ext>
            </a:extLst>
          </p:cNvPr>
          <p:cNvSpPr txBox="1"/>
          <p:nvPr/>
        </p:nvSpPr>
        <p:spPr>
          <a:xfrm>
            <a:off x="439749" y="3754096"/>
            <a:ext cx="11267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Analysis of quantum effects inside spherical charged black holes,</a:t>
            </a: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Lanir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A. Ori,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O. Sela, A. Maline, A. Levi (</a:t>
            </a:r>
            <a:r>
              <a: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Phys. Rev. D 99, 061502, 2019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en-IL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B7760-8DC0-2DB5-FB7D-D7DBB8913405}"/>
              </a:ext>
            </a:extLst>
          </p:cNvPr>
          <p:cNvSpPr/>
          <p:nvPr/>
        </p:nvSpPr>
        <p:spPr>
          <a:xfrm>
            <a:off x="439748" y="3230876"/>
            <a:ext cx="10983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Related previous works in the spherical charged case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C309BF-8378-4E0D-2A8B-AD1D7E40EF3D}"/>
              </a:ext>
            </a:extLst>
          </p:cNvPr>
          <p:cNvSpPr/>
          <p:nvPr/>
        </p:nvSpPr>
        <p:spPr>
          <a:xfrm>
            <a:off x="439747" y="269497"/>
            <a:ext cx="109833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+mj-lt"/>
              </a:rPr>
              <a:t>This talk is based on the following papers: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E74E81-0CFB-EB48-A3D2-6EF414EAFFB7}"/>
              </a:ext>
            </a:extLst>
          </p:cNvPr>
          <p:cNvCxnSpPr/>
          <p:nvPr/>
        </p:nvCxnSpPr>
        <p:spPr>
          <a:xfrm>
            <a:off x="0" y="306185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9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6DFCB6-190A-455C-B321-A5BA87C4687D}"/>
                  </a:ext>
                </a:extLst>
              </p:cNvPr>
              <p:cNvSpPr/>
              <p:nvPr/>
            </p:nvSpPr>
            <p:spPr>
              <a:xfrm>
                <a:off x="1862458" y="4991653"/>
                <a:ext cx="7861676" cy="7233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6DFCB6-190A-455C-B321-A5BA87C46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58" y="4991653"/>
                <a:ext cx="7861676" cy="723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6FFE6-843E-44DE-93B6-EBBA18508638}"/>
                  </a:ext>
                </a:extLst>
              </p:cNvPr>
              <p:cNvSpPr txBox="1"/>
              <p:nvPr/>
            </p:nvSpPr>
            <p:spPr>
              <a:xfrm>
                <a:off x="3924456" y="5813121"/>
                <a:ext cx="20449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+mj-lt"/>
                  </a:rPr>
                  <a:t> is either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6FFE6-843E-44DE-93B6-EBBA18508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56" y="5813121"/>
                <a:ext cx="2044905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E4942-BE3B-41D2-B6A9-94232B0129D0}"/>
                  </a:ext>
                </a:extLst>
              </p:cNvPr>
              <p:cNvSpPr txBox="1"/>
              <p:nvPr/>
            </p:nvSpPr>
            <p:spPr>
              <a:xfrm>
                <a:off x="1657507" y="4231805"/>
                <a:ext cx="9763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+mj-lt"/>
                  </a:rPr>
                  <a:t> at the inner horizon, the bare IH flux components: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E4942-BE3B-41D2-B6A9-94232B012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07" y="4231805"/>
                <a:ext cx="9763973" cy="461665"/>
              </a:xfrm>
              <a:prstGeom prst="rect">
                <a:avLst/>
              </a:prstGeom>
              <a:blipFill>
                <a:blip r:embed="rId6"/>
                <a:stretch>
                  <a:fillRect l="-999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5D907-FB3C-487F-AD59-F874EBA9C9E6}"/>
                  </a:ext>
                </a:extLst>
              </p:cNvPr>
              <p:cNvSpPr txBox="1"/>
              <p:nvPr/>
            </p:nvSpPr>
            <p:spPr>
              <a:xfrm>
                <a:off x="7428537" y="5082089"/>
                <a:ext cx="16360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5D907-FB3C-487F-AD59-F874EBA9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537" y="5082089"/>
                <a:ext cx="16360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B6A43E-C100-4236-AD4F-C333E969357A}"/>
                  </a:ext>
                </a:extLst>
              </p:cNvPr>
              <p:cNvSpPr/>
              <p:nvPr/>
            </p:nvSpPr>
            <p:spPr>
              <a:xfrm>
                <a:off x="4344054" y="1746086"/>
                <a:ext cx="3811621" cy="724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B6A43E-C100-4236-AD4F-C333E9693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054" y="1746086"/>
                <a:ext cx="3811621" cy="724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482D96-74F8-4FD0-AC43-C3851F346FAA}"/>
                  </a:ext>
                </a:extLst>
              </p:cNvPr>
              <p:cNvSpPr/>
              <p:nvPr/>
            </p:nvSpPr>
            <p:spPr>
              <a:xfrm>
                <a:off x="4410050" y="2768313"/>
                <a:ext cx="3874586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482D96-74F8-4FD0-AC43-C3851F346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50" y="2768313"/>
                <a:ext cx="3874586" cy="101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5C2BD7-8492-4F3F-81A9-65DA56D0D3F5}"/>
              </a:ext>
            </a:extLst>
          </p:cNvPr>
          <p:cNvSpPr txBox="1"/>
          <p:nvPr/>
        </p:nvSpPr>
        <p:spPr>
          <a:xfrm>
            <a:off x="1304260" y="1783862"/>
            <a:ext cx="279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Trace-reversed stress-energy tensor: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FC2775-F780-4320-B3FB-AAA4A12C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5" y="310839"/>
            <a:ext cx="11514669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Bare flux expressions at the inner horizon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37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169AAA-9813-44B1-935C-476ED413F5D4}"/>
                  </a:ext>
                </a:extLst>
              </p:cNvPr>
              <p:cNvSpPr/>
              <p:nvPr/>
            </p:nvSpPr>
            <p:spPr>
              <a:xfrm>
                <a:off x="2126385" y="934554"/>
                <a:ext cx="7217680" cy="807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169AAA-9813-44B1-935C-476ED413F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85" y="934554"/>
                <a:ext cx="7217680" cy="80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C3466F-00D0-464B-A7E3-E0977D668716}"/>
                  </a:ext>
                </a:extLst>
              </p:cNvPr>
              <p:cNvSpPr txBox="1"/>
              <p:nvPr/>
            </p:nvSpPr>
            <p:spPr>
              <a:xfrm>
                <a:off x="339011" y="132196"/>
                <a:ext cx="11513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Let’s 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(the other flux quantity,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, differs by a regular, conserved quantity)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C3466F-00D0-464B-A7E3-E0977D668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1" y="132196"/>
                <a:ext cx="11513978" cy="584775"/>
              </a:xfrm>
              <a:prstGeom prst="rect">
                <a:avLst/>
              </a:prstGeom>
              <a:blipFill>
                <a:blip r:embed="rId5"/>
                <a:stretch>
                  <a:fillRect l="-1377" t="-12500" r="-583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93118-C890-4810-BFDA-936B9AB15598}"/>
                  </a:ext>
                </a:extLst>
              </p:cNvPr>
              <p:cNvSpPr txBox="1"/>
              <p:nvPr/>
            </p:nvSpPr>
            <p:spPr>
              <a:xfrm>
                <a:off x="7345010" y="1130317"/>
                <a:ext cx="16360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93118-C890-4810-BFDA-936B9AB15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10" y="1130317"/>
                <a:ext cx="16360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D4424B-397D-4E62-A506-51EEFAB39E81}"/>
                  </a:ext>
                </a:extLst>
              </p:cNvPr>
              <p:cNvSpPr/>
              <p:nvPr/>
            </p:nvSpPr>
            <p:spPr>
              <a:xfrm>
                <a:off x="303898" y="3477567"/>
                <a:ext cx="11584203" cy="55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Each Unruh mode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sz="2800" dirty="0">
                    <a:latin typeface="+mj-lt"/>
                  </a:rPr>
                  <a:t> may be written as a superposition of </a:t>
                </a:r>
                <a:r>
                  <a:rPr lang="en-US" sz="2800" b="1" dirty="0">
                    <a:solidFill>
                      <a:srgbClr val="92D050"/>
                    </a:solidFill>
                    <a:latin typeface="+mj-lt"/>
                  </a:rPr>
                  <a:t>Eddington modes.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D4424B-397D-4E62-A506-51EEFAB39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8" y="3477567"/>
                <a:ext cx="11584203" cy="551305"/>
              </a:xfrm>
              <a:prstGeom prst="rect">
                <a:avLst/>
              </a:prstGeom>
              <a:blipFill>
                <a:blip r:embed="rId7"/>
                <a:stretch>
                  <a:fillRect l="-1105" t="-5495" r="-316" b="-296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2AB5B7-4D34-4C1C-A037-9E26E9EEFD01}"/>
                  </a:ext>
                </a:extLst>
              </p:cNvPr>
              <p:cNvSpPr/>
              <p:nvPr/>
            </p:nvSpPr>
            <p:spPr>
              <a:xfrm>
                <a:off x="228958" y="3465483"/>
                <a:ext cx="12192000" cy="27676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7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700" i="1" smtClean="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70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up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7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7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700">
                                  <a:latin typeface="Cambria Math" panose="02040503050406030204" pitchFamily="18" charset="0"/>
                                </a:rPr>
                                <m:t>cosech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𝜋𝜔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70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7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7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70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up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70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7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700" i="1" smtClean="0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7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sz="27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700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up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70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sz="27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2AB5B7-4D34-4C1C-A037-9E26E9EE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8" y="3465483"/>
                <a:ext cx="12192000" cy="2767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B272A26-A803-4DFA-BACF-998518BB0624}"/>
              </a:ext>
            </a:extLst>
          </p:cNvPr>
          <p:cNvGrpSpPr/>
          <p:nvPr/>
        </p:nvGrpSpPr>
        <p:grpSpPr>
          <a:xfrm>
            <a:off x="1793178" y="1854405"/>
            <a:ext cx="8748962" cy="1175194"/>
            <a:chOff x="1728251" y="2003953"/>
            <a:chExt cx="8748962" cy="11751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74E1BB-5318-44F4-9724-855B97A1C245}"/>
                </a:ext>
              </a:extLst>
            </p:cNvPr>
            <p:cNvGrpSpPr/>
            <p:nvPr/>
          </p:nvGrpSpPr>
          <p:grpSpPr>
            <a:xfrm>
              <a:off x="1728251" y="2003953"/>
              <a:ext cx="8748962" cy="1175194"/>
              <a:chOff x="1871601" y="2097521"/>
              <a:chExt cx="8748962" cy="11751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3B2D99AA-087D-4D3A-88DF-54C64FF74933}"/>
                      </a:ext>
                    </a:extLst>
                  </p:cNvPr>
                  <p:cNvSpPr/>
                  <p:nvPr/>
                </p:nvSpPr>
                <p:spPr>
                  <a:xfrm>
                    <a:off x="6791098" y="2903383"/>
                    <a:ext cx="181331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up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"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"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3B2D99AA-087D-4D3A-88DF-54C64FF749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1098" y="2903383"/>
                    <a:ext cx="18133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326764E-5B0F-4781-B9D3-77009D217E3B}"/>
                      </a:ext>
                    </a:extLst>
                  </p:cNvPr>
                  <p:cNvSpPr txBox="1"/>
                  <p:nvPr/>
                </p:nvSpPr>
                <p:spPr>
                  <a:xfrm>
                    <a:off x="1871601" y="2097521"/>
                    <a:ext cx="8748962" cy="11751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  <m:nary>
                            <m:nary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dirty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dirty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326764E-5B0F-4781-B9D3-77009D217E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1601" y="2097521"/>
                    <a:ext cx="8748962" cy="117519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E1A7036-E594-4E02-BBBF-C1F7F622B135}"/>
                    </a:ext>
                  </a:extLst>
                </p:cNvPr>
                <p:cNvSpPr txBox="1"/>
                <p:nvPr/>
              </p:nvSpPr>
              <p:spPr>
                <a:xfrm>
                  <a:off x="8183289" y="2242203"/>
                  <a:ext cx="163602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E1A7036-E594-4E02-BBBF-C1F7F622B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289" y="2242203"/>
                  <a:ext cx="163602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BEC712-E4EC-4586-B4B5-205D62927DBA}"/>
                  </a:ext>
                </a:extLst>
              </p:cNvPr>
              <p:cNvSpPr txBox="1"/>
              <p:nvPr/>
            </p:nvSpPr>
            <p:spPr>
              <a:xfrm>
                <a:off x="465991" y="6389647"/>
                <a:ext cx="3082718" cy="406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latin typeface="+mj-lt"/>
                  </a:rPr>
                  <a:t>Reminder: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endParaRPr lang="en-IL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BEC712-E4EC-4586-B4B5-205D62927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1" y="6389647"/>
                <a:ext cx="3082718" cy="406906"/>
              </a:xfrm>
              <a:prstGeom prst="rect">
                <a:avLst/>
              </a:prstGeom>
              <a:blipFill>
                <a:blip r:embed="rId12"/>
                <a:stretch>
                  <a:fillRect l="-1976" t="-5970" b="-253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0D7C664-4C73-4267-9946-DE0B0236979F}"/>
              </a:ext>
            </a:extLst>
          </p:cNvPr>
          <p:cNvSpPr txBox="1"/>
          <p:nvPr/>
        </p:nvSpPr>
        <p:spPr>
          <a:xfrm>
            <a:off x="1309483" y="1923130"/>
            <a:ext cx="2039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In terms of </a:t>
            </a:r>
            <a:r>
              <a:rPr lang="en-US" sz="2400" b="1" dirty="0">
                <a:solidFill>
                  <a:srgbClr val="92D050"/>
                </a:solidFill>
                <a:latin typeface="+mj-lt"/>
              </a:rPr>
              <a:t>Unruh</a:t>
            </a:r>
            <a:r>
              <a:rPr lang="en-US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modes:</a:t>
            </a:r>
            <a:endParaRPr lang="en-IL" sz="2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05A117-FE21-4AF0-B057-4ED91727FB95}"/>
              </a:ext>
            </a:extLst>
          </p:cNvPr>
          <p:cNvSpPr/>
          <p:nvPr/>
        </p:nvSpPr>
        <p:spPr>
          <a:xfrm>
            <a:off x="228958" y="3332961"/>
            <a:ext cx="11624032" cy="2900203"/>
          </a:xfrm>
          <a:prstGeom prst="roundRect">
            <a:avLst/>
          </a:prstGeom>
          <a:noFill/>
          <a:ln>
            <a:solidFill>
              <a:srgbClr val="CAEFB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D0DA1-316E-4FAC-A221-7E7089736032}"/>
              </a:ext>
            </a:extLst>
          </p:cNvPr>
          <p:cNvSpPr/>
          <p:nvPr/>
        </p:nvSpPr>
        <p:spPr>
          <a:xfrm>
            <a:off x="5735225" y="6462390"/>
            <a:ext cx="6915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8" grpId="0"/>
      <p:bldP spid="21" grpId="0"/>
      <p:bldP spid="22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192B3F-F620-4B00-8CAB-938D0B2395A6}"/>
                  </a:ext>
                </a:extLst>
              </p:cNvPr>
              <p:cNvSpPr txBox="1"/>
              <p:nvPr/>
            </p:nvSpPr>
            <p:spPr>
              <a:xfrm>
                <a:off x="247059" y="3657567"/>
                <a:ext cx="5769852" cy="124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up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92D05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the scattering coefficient for the “up” mode outside the BH: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192B3F-F620-4B00-8CAB-938D0B23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9" y="3657567"/>
                <a:ext cx="5769852" cy="1247906"/>
              </a:xfrm>
              <a:prstGeom prst="rect">
                <a:avLst/>
              </a:prstGeom>
              <a:blipFill>
                <a:blip r:embed="rId4"/>
                <a:stretch>
                  <a:fillRect b="-102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9C28D68B-9E86-4CD4-BE4E-9069136902AD}"/>
              </a:ext>
            </a:extLst>
          </p:cNvPr>
          <p:cNvSpPr/>
          <p:nvPr/>
        </p:nvSpPr>
        <p:spPr>
          <a:xfrm>
            <a:off x="5535098" y="100751"/>
            <a:ext cx="668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30785A-A2E4-479D-B55A-CAA17819C33E}"/>
                  </a:ext>
                </a:extLst>
              </p:cNvPr>
              <p:cNvSpPr txBox="1"/>
              <p:nvPr/>
            </p:nvSpPr>
            <p:spPr>
              <a:xfrm>
                <a:off x="0" y="5257612"/>
                <a:ext cx="5744298" cy="89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up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up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30785A-A2E4-479D-B55A-CAA17819C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612"/>
                <a:ext cx="5744298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4D2C06-2AF3-44DE-B2E3-0A577A7D7F3E}"/>
                  </a:ext>
                </a:extLst>
              </p:cNvPr>
              <p:cNvSpPr/>
              <p:nvPr/>
            </p:nvSpPr>
            <p:spPr>
              <a:xfrm>
                <a:off x="0" y="141707"/>
                <a:ext cx="12192000" cy="392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800" i="1" smtClean="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80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up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8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cosech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𝜋𝜔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up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i="1" smtClean="0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sz="2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up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sz="2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4D2C06-2AF3-44DE-B2E3-0A577A7D7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707"/>
                <a:ext cx="12192000" cy="39236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2163FD-ED2D-83CB-1193-BEA1F55B5673}"/>
                  </a:ext>
                </a:extLst>
              </p:cNvPr>
              <p:cNvSpPr txBox="1"/>
              <p:nvPr/>
            </p:nvSpPr>
            <p:spPr>
              <a:xfrm>
                <a:off x="5996389" y="3657570"/>
                <a:ext cx="5920789" cy="122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are coefficients of the free solution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int</m:t>
                        </m:r>
                      </m:sup>
                    </m:sSubSup>
                  </m:oMath>
                </a14:m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near the IH: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2163FD-ED2D-83CB-1193-BEA1F55B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89" y="3657570"/>
                <a:ext cx="5920789" cy="1229888"/>
              </a:xfrm>
              <a:prstGeom prst="rect">
                <a:avLst/>
              </a:prstGeom>
              <a:blipFill>
                <a:blip r:embed="rId18"/>
                <a:stretch>
                  <a:fillRect b="-103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07DA2E-9004-53C6-C8D3-33B3F07A3257}"/>
                  </a:ext>
                </a:extLst>
              </p:cNvPr>
              <p:cNvSpPr txBox="1"/>
              <p:nvPr/>
            </p:nvSpPr>
            <p:spPr>
              <a:xfrm>
                <a:off x="5643672" y="5257612"/>
                <a:ext cx="6470285" cy="891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int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07DA2E-9004-53C6-C8D3-33B3F07A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72" y="5257612"/>
                <a:ext cx="6470285" cy="8917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DFD059-D2A6-30FB-4FF4-AE6D11B42220}"/>
              </a:ext>
            </a:extLst>
          </p:cNvPr>
          <p:cNvCxnSpPr/>
          <p:nvPr/>
        </p:nvCxnSpPr>
        <p:spPr>
          <a:xfrm>
            <a:off x="5897524" y="3934047"/>
            <a:ext cx="0" cy="2753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8C78173-E362-1E90-D7FC-92A7FEB6CC11}"/>
              </a:ext>
            </a:extLst>
          </p:cNvPr>
          <p:cNvSpPr/>
          <p:nvPr/>
        </p:nvSpPr>
        <p:spPr>
          <a:xfrm>
            <a:off x="-319548" y="3657567"/>
            <a:ext cx="12831096" cy="3846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E14883-6AB4-55A1-20CA-5184EBF220A0}"/>
                  </a:ext>
                </a:extLst>
              </p:cNvPr>
              <p:cNvSpPr txBox="1"/>
              <p:nvPr/>
            </p:nvSpPr>
            <p:spPr>
              <a:xfrm>
                <a:off x="1787707" y="3959212"/>
                <a:ext cx="8856000" cy="1585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200" i="1" dirty="0">
                    <a:effectLst/>
                    <a:latin typeface="+mj-lt"/>
                  </a:rPr>
                  <a:t>This expression contains all the required information - </a:t>
                </a:r>
                <a:r>
                  <a:rPr lang="en-US" sz="3200" i="1" dirty="0">
                    <a:solidFill>
                      <a:srgbClr val="ED7D31"/>
                    </a:solidFill>
                    <a:effectLst/>
                    <a:latin typeface="+mj-lt"/>
                  </a:rPr>
                  <a:t>but the sum </a:t>
                </a:r>
                <a:r>
                  <a:rPr lang="en-US" sz="2800" dirty="0">
                    <a:solidFill>
                      <a:srgbClr val="ED7D31"/>
                    </a:solidFill>
                    <a:effectLst/>
                    <a:latin typeface="+mj-lt"/>
                  </a:rPr>
                  <a:t>(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rgbClr val="ED7D31"/>
                    </a:solidFill>
                    <a:effectLst/>
                    <a:latin typeface="+mj-lt"/>
                  </a:rPr>
                  <a:t>)</a:t>
                </a:r>
                <a:r>
                  <a:rPr lang="en-US" sz="3200" i="1" dirty="0">
                    <a:solidFill>
                      <a:srgbClr val="ED7D31"/>
                    </a:solidFill>
                    <a:effectLst/>
                    <a:latin typeface="+mj-lt"/>
                  </a:rPr>
                  <a:t> diverges</a:t>
                </a:r>
                <a:r>
                  <a:rPr lang="en-US" sz="3200" i="1" dirty="0"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E14883-6AB4-55A1-20CA-5184EBF22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707" y="3959212"/>
                <a:ext cx="8856000" cy="1585499"/>
              </a:xfrm>
              <a:prstGeom prst="rect">
                <a:avLst/>
              </a:prstGeom>
              <a:blipFill>
                <a:blip r:embed="rId20"/>
                <a:stretch>
                  <a:fillRect l="-1721" r="-551" b="-88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963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414021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1691075" y="1701725"/>
            <a:ext cx="943340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5" y="3403306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4105277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9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/>
              <p:nvPr/>
            </p:nvSpPr>
            <p:spPr>
              <a:xfrm>
                <a:off x="659893" y="1567555"/>
                <a:ext cx="11099800" cy="152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0" dirty="0">
                    <a:latin typeface="+mj-lt"/>
                    <a:cs typeface="Calibri Light" panose="020F0302020204030204" pitchFamily="34" charset="0"/>
                  </a:rPr>
                  <a:t>Basic point-splitting: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3" y="1567555"/>
                <a:ext cx="11099800" cy="1523879"/>
              </a:xfrm>
              <a:prstGeom prst="rect">
                <a:avLst/>
              </a:prstGeom>
              <a:blipFill>
                <a:blip r:embed="rId4"/>
                <a:stretch>
                  <a:fillRect l="-13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5254" y="129151"/>
            <a:ext cx="12156707" cy="132556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Regularization in curved spacetime: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Point-splitting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C54E96-8172-41C9-9464-041218E1BCB2}"/>
                  </a:ext>
                </a:extLst>
              </p:cNvPr>
              <p:cNvSpPr/>
              <p:nvPr/>
            </p:nvSpPr>
            <p:spPr>
              <a:xfrm>
                <a:off x="2754312" y="4254117"/>
                <a:ext cx="6683375" cy="1242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C54E96-8172-41C9-9464-041218E1B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12" y="4254117"/>
                <a:ext cx="6683375" cy="1242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69DB0A-029A-4B9C-B70E-C87636008BB8}"/>
                  </a:ext>
                </a:extLst>
              </p:cNvPr>
              <p:cNvSpPr txBox="1"/>
              <p:nvPr/>
            </p:nvSpPr>
            <p:spPr>
              <a:xfrm>
                <a:off x="7979836" y="898295"/>
                <a:ext cx="3987800" cy="79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: B. S. DeWitt, 1965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: S. M. Christensen, 1976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69DB0A-029A-4B9C-B70E-C87636008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36" y="898295"/>
                <a:ext cx="3987800" cy="797847"/>
              </a:xfrm>
              <a:prstGeom prst="rect">
                <a:avLst/>
              </a:prstGeom>
              <a:blipFill>
                <a:blip r:embed="rId6"/>
                <a:stretch>
                  <a:fillRect t="-763" b="-38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2C3C53-1A56-4ED3-82F3-4206F5718F18}"/>
                  </a:ext>
                </a:extLst>
              </p:cNvPr>
              <p:cNvSpPr/>
              <p:nvPr/>
            </p:nvSpPr>
            <p:spPr>
              <a:xfrm>
                <a:off x="3406156" y="5693728"/>
                <a:ext cx="641106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latin typeface="+mj-lt"/>
                  </a:rPr>
                  <a:t> is the invariant distance between the points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2C3C53-1A56-4ED3-82F3-4206F5718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156" y="5693728"/>
                <a:ext cx="6411060" cy="430887"/>
              </a:xfrm>
              <a:prstGeom prst="rect">
                <a:avLst/>
              </a:prstGeom>
              <a:blipFill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56CAE-7F00-4FE1-907A-9C53D4F47A7A}"/>
                  </a:ext>
                </a:extLst>
              </p:cNvPr>
              <p:cNvSpPr txBox="1"/>
              <p:nvPr/>
            </p:nvSpPr>
            <p:spPr>
              <a:xfrm>
                <a:off x="2634775" y="3504434"/>
                <a:ext cx="7117571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latin typeface="+mj-lt"/>
                  </a:rPr>
                  <a:t>: DeWitt-Schwinger counter term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56CAE-7F00-4FE1-907A-9C53D4F47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75" y="3504434"/>
                <a:ext cx="7117571" cy="670761"/>
              </a:xfrm>
              <a:prstGeom prst="rect">
                <a:avLst/>
              </a:prstGeom>
              <a:blipFill>
                <a:blip r:embed="rId8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CC1908-804B-4144-8734-BB9FE5D5EA8A}"/>
              </a:ext>
            </a:extLst>
          </p:cNvPr>
          <p:cNvSpPr/>
          <p:nvPr/>
        </p:nvSpPr>
        <p:spPr>
          <a:xfrm>
            <a:off x="596101" y="4665577"/>
            <a:ext cx="3722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In our case </a:t>
            </a:r>
            <a:r>
              <a:rPr lang="en-US" sz="2000" dirty="0">
                <a:latin typeface="+mj-lt"/>
              </a:rPr>
              <a:t>(minimally-coupled, massless field in vacuum):</a:t>
            </a:r>
            <a:endParaRPr lang="en-US" sz="22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5E2CD6-6C54-44D2-9265-A7790A092E09}"/>
              </a:ext>
            </a:extLst>
          </p:cNvPr>
          <p:cNvSpPr/>
          <p:nvPr/>
        </p:nvSpPr>
        <p:spPr>
          <a:xfrm>
            <a:off x="8245144" y="4658052"/>
            <a:ext cx="3722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Depends on the geometry, </a:t>
            </a:r>
            <a:r>
              <a:rPr lang="en-US" sz="2400" b="1" dirty="0">
                <a:latin typeface="+mj-lt"/>
              </a:rPr>
              <a:t>not on the quantum state</a:t>
            </a:r>
            <a:r>
              <a:rPr lang="en-US" sz="2400" dirty="0">
                <a:latin typeface="+mj-lt"/>
              </a:rPr>
              <a:t>!</a:t>
            </a:r>
            <a:endParaRPr lang="en-US" sz="22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FF74D9-FF06-493E-A905-E711936A47CA}"/>
              </a:ext>
            </a:extLst>
          </p:cNvPr>
          <p:cNvSpPr/>
          <p:nvPr/>
        </p:nvSpPr>
        <p:spPr>
          <a:xfrm>
            <a:off x="5544676" y="2913022"/>
            <a:ext cx="2142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Two-point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9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F9A7FC4-F8B4-4C9F-A27E-9ED0AA558303}"/>
              </a:ext>
            </a:extLst>
          </p:cNvPr>
          <p:cNvSpPr/>
          <p:nvPr/>
        </p:nvSpPr>
        <p:spPr>
          <a:xfrm>
            <a:off x="6099694" y="3030120"/>
            <a:ext cx="297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The diverging quantity that needs to be subtracted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69072F-CBC9-4F98-BFFB-E7888869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683" y="315614"/>
            <a:ext cx="9341137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Renormalization by state subtraction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AA0A88-3A99-4384-9F6E-D4C215E8399F}"/>
                  </a:ext>
                </a:extLst>
              </p:cNvPr>
              <p:cNvSpPr/>
              <p:nvPr/>
            </p:nvSpPr>
            <p:spPr>
              <a:xfrm>
                <a:off x="1897638" y="2090073"/>
                <a:ext cx="7417027" cy="7233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AA0A88-3A99-4384-9F6E-D4C215E83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38" y="2090073"/>
                <a:ext cx="7417027" cy="723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F59B288-1B03-402D-AC66-266C305A6091}"/>
              </a:ext>
            </a:extLst>
          </p:cNvPr>
          <p:cNvSpPr/>
          <p:nvPr/>
        </p:nvSpPr>
        <p:spPr>
          <a:xfrm>
            <a:off x="6338929" y="3065934"/>
            <a:ext cx="26345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Purely geometric, shared by all quantum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CF72B5-6854-466A-8619-7920BF5B66A5}"/>
                  </a:ext>
                </a:extLst>
              </p:cNvPr>
              <p:cNvSpPr/>
              <p:nvPr/>
            </p:nvSpPr>
            <p:spPr>
              <a:xfrm>
                <a:off x="474818" y="4312805"/>
                <a:ext cx="10958200" cy="8367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r>
                                <a:rPr lang="en-US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CF72B5-6854-466A-8619-7920BF5B6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18" y="4312805"/>
                <a:ext cx="10958200" cy="836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76919267-9513-4742-B460-88570C000D0E}"/>
              </a:ext>
            </a:extLst>
          </p:cNvPr>
          <p:cNvSpPr/>
          <p:nvPr/>
        </p:nvSpPr>
        <p:spPr>
          <a:xfrm rot="16200000" flipH="1">
            <a:off x="5802048" y="3277301"/>
            <a:ext cx="373390" cy="401519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ED57D3-B65E-40C5-BA13-FB4CCF76F3C8}"/>
              </a:ext>
            </a:extLst>
          </p:cNvPr>
          <p:cNvSpPr/>
          <p:nvPr/>
        </p:nvSpPr>
        <p:spPr>
          <a:xfrm>
            <a:off x="4951001" y="5378248"/>
            <a:ext cx="2075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+mj-lt"/>
              </a:rPr>
              <a:t>Regular</a:t>
            </a:r>
            <a:endParaRPr lang="en-US" i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B78B2-7C4E-4231-8762-0D0A628AAA1D}"/>
              </a:ext>
            </a:extLst>
          </p:cNvPr>
          <p:cNvSpPr/>
          <p:nvPr/>
        </p:nvSpPr>
        <p:spPr>
          <a:xfrm>
            <a:off x="7674785" y="5284899"/>
            <a:ext cx="3103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Useful if known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0048BE7-A3A6-482B-980C-FFA1E07A3865}"/>
              </a:ext>
            </a:extLst>
          </p:cNvPr>
          <p:cNvSpPr/>
          <p:nvPr/>
        </p:nvSpPr>
        <p:spPr>
          <a:xfrm rot="16200000" flipH="1">
            <a:off x="9041968" y="4365973"/>
            <a:ext cx="255466" cy="167162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09B7E0D-32AF-4F08-A3F9-892A69D731F0}"/>
              </a:ext>
            </a:extLst>
          </p:cNvPr>
          <p:cNvSpPr/>
          <p:nvPr/>
        </p:nvSpPr>
        <p:spPr>
          <a:xfrm rot="16200000" flipH="1">
            <a:off x="7528494" y="2105331"/>
            <a:ext cx="255466" cy="167162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A86E236-3BAA-4AA3-924A-8570CC2FF4F8}"/>
              </a:ext>
            </a:extLst>
          </p:cNvPr>
          <p:cNvSpPr/>
          <p:nvPr/>
        </p:nvSpPr>
        <p:spPr>
          <a:xfrm rot="16200000" flipH="1">
            <a:off x="5802050" y="3277303"/>
            <a:ext cx="373390" cy="401519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0C1987-0A83-4756-A5EA-D72ACDD0AA15}"/>
              </a:ext>
            </a:extLst>
          </p:cNvPr>
          <p:cNvSpPr/>
          <p:nvPr/>
        </p:nvSpPr>
        <p:spPr>
          <a:xfrm>
            <a:off x="4951002" y="5378249"/>
            <a:ext cx="2075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+mj-lt"/>
              </a:rPr>
              <a:t>Regular</a:t>
            </a:r>
            <a:endParaRPr lang="en-US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76F081-990D-47D0-B069-5AD0F3DFA538}"/>
                  </a:ext>
                </a:extLst>
              </p:cNvPr>
              <p:cNvSpPr txBox="1"/>
              <p:nvPr/>
            </p:nvSpPr>
            <p:spPr>
              <a:xfrm>
                <a:off x="3808035" y="6078738"/>
                <a:ext cx="609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+mj-lt"/>
                  </a:rPr>
                  <a:t> Unruh state,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+mj-lt"/>
                  </a:rPr>
                  <a:t> some other quantum state</a:t>
                </a:r>
                <a:endParaRPr lang="en-IL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76F081-990D-47D0-B069-5AD0F3DF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35" y="6078738"/>
                <a:ext cx="609694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75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15" grpId="0" animBg="1"/>
      <p:bldP spid="10" grpId="0" animBg="1"/>
      <p:bldP spid="11" grpId="0" animBg="1"/>
      <p:bldP spid="13" grpId="0"/>
      <p:bldP spid="14" grpId="0"/>
      <p:bldP spid="17" grpId="0" animBg="1"/>
      <p:bldP spid="20" grpId="0" animBg="1"/>
      <p:bldP spid="12" grpId="0" animBg="1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F47AE5-AABA-4546-AF4F-89B08A05C983}"/>
                  </a:ext>
                </a:extLst>
              </p:cNvPr>
              <p:cNvSpPr/>
              <p:nvPr/>
            </p:nvSpPr>
            <p:spPr>
              <a:xfrm>
                <a:off x="-56261" y="2493593"/>
                <a:ext cx="12192000" cy="392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coth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8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up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𝐵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cosech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ℜ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up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800">
                                                      <a:latin typeface="Cambria Math" panose="02040503050406030204" pitchFamily="18" charset="0"/>
                                                    </a:rPr>
                                                    <m:t>up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F47AE5-AABA-4546-AF4F-89B08A05C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61" y="2493593"/>
                <a:ext cx="12192000" cy="3923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F1B198D9-A072-4AF6-B1A4-C7A4758C5F5C}"/>
              </a:ext>
            </a:extLst>
          </p:cNvPr>
          <p:cNvSpPr/>
          <p:nvPr/>
        </p:nvSpPr>
        <p:spPr>
          <a:xfrm>
            <a:off x="110028" y="6417231"/>
            <a:ext cx="977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(arXiv:2203.07780, arXiv:2203.08502)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A47FBE-7834-4B65-AB95-C3CC1D227D53}"/>
                  </a:ext>
                </a:extLst>
              </p:cNvPr>
              <p:cNvSpPr txBox="1"/>
              <p:nvPr/>
            </p:nvSpPr>
            <p:spPr>
              <a:xfrm>
                <a:off x="835145" y="1041541"/>
                <a:ext cx="3667962" cy="743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IL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A47FBE-7834-4B65-AB95-C3CC1D22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45" y="1041541"/>
                <a:ext cx="3667962" cy="743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7E433F-1E84-44D6-BC99-045F30B9AC62}"/>
                  </a:ext>
                </a:extLst>
              </p:cNvPr>
              <p:cNvSpPr txBox="1"/>
              <p:nvPr/>
            </p:nvSpPr>
            <p:spPr>
              <a:xfrm>
                <a:off x="2937811" y="1034591"/>
                <a:ext cx="6096928" cy="743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𝑣𝑣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𝑣𝑣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7E433F-1E84-44D6-BC99-045F30B9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11" y="1034591"/>
                <a:ext cx="6096928" cy="743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3E88B2B-56F9-4265-8F59-EC2CC7345E73}"/>
                  </a:ext>
                </a:extLst>
              </p:cNvPr>
              <p:cNvSpPr/>
              <p:nvPr/>
            </p:nvSpPr>
            <p:spPr>
              <a:xfrm>
                <a:off x="6514989" y="1898991"/>
                <a:ext cx="31035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+mj-lt"/>
                  </a:rPr>
                  <a:t>Want: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3E88B2B-56F9-4265-8F59-EC2CC7345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989" y="1898991"/>
                <a:ext cx="310354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>
            <a:extLst>
              <a:ext uri="{FF2B5EF4-FFF2-40B4-BE49-F238E27FC236}">
                <a16:creationId xmlns:a16="http://schemas.microsoft.com/office/drawing/2014/main" id="{C00F0F5F-8550-4988-84A3-15943D0C5E53}"/>
              </a:ext>
            </a:extLst>
          </p:cNvPr>
          <p:cNvSpPr/>
          <p:nvPr/>
        </p:nvSpPr>
        <p:spPr>
          <a:xfrm rot="16200000" flipH="1">
            <a:off x="8109047" y="1105418"/>
            <a:ext cx="157076" cy="1491730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4B07E5EA-2A57-4CB3-9868-39E3E5B36A0E}"/>
              </a:ext>
            </a:extLst>
          </p:cNvPr>
          <p:cNvSpPr/>
          <p:nvPr/>
        </p:nvSpPr>
        <p:spPr>
          <a:xfrm rot="16200000" flipH="1">
            <a:off x="5251187" y="299305"/>
            <a:ext cx="181908" cy="3190483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262830-9152-4BF2-A7FE-CEBA96C7EEC6}"/>
              </a:ext>
            </a:extLst>
          </p:cNvPr>
          <p:cNvSpPr/>
          <p:nvPr/>
        </p:nvSpPr>
        <p:spPr>
          <a:xfrm>
            <a:off x="3974760" y="1929821"/>
            <a:ext cx="296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Regular mode-sum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A92AC-0B85-7E8B-9DFF-3D86754E6149}"/>
                  </a:ext>
                </a:extLst>
              </p:cNvPr>
              <p:cNvSpPr txBox="1"/>
              <p:nvPr/>
            </p:nvSpPr>
            <p:spPr>
              <a:xfrm>
                <a:off x="3217919" y="256103"/>
                <a:ext cx="5643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dirty="0">
                    <a:effectLst/>
                    <a:latin typeface="+mj-lt"/>
                  </a:rPr>
                  <a:t>We now focus on the Unruh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+mj-lt"/>
                  </a:rPr>
                  <a:t> flux component at the IH: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A92AC-0B85-7E8B-9DFF-3D86754E6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19" y="256103"/>
                <a:ext cx="5643640" cy="369332"/>
              </a:xfrm>
              <a:prstGeom prst="rect">
                <a:avLst/>
              </a:prstGeom>
              <a:blipFill>
                <a:blip r:embed="rId8"/>
                <a:stretch>
                  <a:fillRect l="-972"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674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8C6CDB-B5E3-4453-B3E9-61DA2B13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243" y="1296570"/>
            <a:ext cx="4127757" cy="51121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C28D68B-9E86-4CD4-BE4E-9069136902AD}"/>
              </a:ext>
            </a:extLst>
          </p:cNvPr>
          <p:cNvSpPr/>
          <p:nvPr/>
        </p:nvSpPr>
        <p:spPr>
          <a:xfrm>
            <a:off x="522018" y="4403254"/>
            <a:ext cx="847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(arXiv:2203.07780)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E88E1B9-B28E-421C-82A2-3A6A8EB1F81E}"/>
                  </a:ext>
                </a:extLst>
              </p:cNvPr>
              <p:cNvSpPr/>
              <p:nvPr/>
            </p:nvSpPr>
            <p:spPr>
              <a:xfrm>
                <a:off x="394733" y="1873100"/>
                <a:ext cx="9127387" cy="130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  <a:latin typeface="+mj-lt"/>
                  </a:rPr>
                  <a:t>We know:</a:t>
                </a:r>
                <a:r>
                  <a:rPr lang="en-US" sz="2800" b="0" dirty="0">
                    <a:solidFill>
                      <a:schemeClr val="tx1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	</a:t>
                </a:r>
                <a:r>
                  <a:rPr lang="en-US" sz="2400" dirty="0">
                    <a:latin typeface="+mj-lt"/>
                  </a:rPr>
                  <a:t>(regularity of Unruh state at EH)</a:t>
                </a:r>
                <a:endParaRPr lang="en-US" sz="3200" dirty="0">
                  <a:solidFill>
                    <a:schemeClr val="accent1"/>
                  </a:solidFill>
                  <a:latin typeface="+mj-lt"/>
                </a:endParaRPr>
              </a:p>
              <a:p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E88E1B9-B28E-421C-82A2-3A6A8EB1F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3" y="1873100"/>
                <a:ext cx="9127387" cy="1300292"/>
              </a:xfrm>
              <a:prstGeom prst="rect">
                <a:avLst/>
              </a:prstGeom>
              <a:blipFill>
                <a:blip r:embed="rId5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210C319C-70F0-4841-9841-63A3648A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8" y="343833"/>
            <a:ext cx="9341137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Motivation for reference state: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Unruh behavior at event horizon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39CEB2-6FF0-4BF1-BEF2-2B4AF86A6771}"/>
                  </a:ext>
                </a:extLst>
              </p:cNvPr>
              <p:cNvSpPr/>
              <p:nvPr/>
            </p:nvSpPr>
            <p:spPr>
              <a:xfrm>
                <a:off x="95636" y="5324318"/>
                <a:ext cx="8064243" cy="125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+mj-lt"/>
                  </a:rPr>
                  <a:t>Can we construct a quantum state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sz="2800" dirty="0">
                    <a:latin typeface="+mj-lt"/>
                  </a:rPr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bar>
                          <m:bar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ba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+mj-lt"/>
                  </a:rPr>
                  <a:t>?</a:t>
                </a:r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39CEB2-6FF0-4BF1-BEF2-2B4AF86A6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" y="5324318"/>
                <a:ext cx="8064243" cy="1259191"/>
              </a:xfrm>
              <a:prstGeom prst="rect">
                <a:avLst/>
              </a:prstGeom>
              <a:blipFill>
                <a:blip r:embed="rId6"/>
                <a:stretch>
                  <a:fillRect t="-4348" b="-82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009F3B-F9E9-4198-B0E7-58D55A9A2C5B}"/>
                  </a:ext>
                </a:extLst>
              </p:cNvPr>
              <p:cNvSpPr txBox="1"/>
              <p:nvPr/>
            </p:nvSpPr>
            <p:spPr>
              <a:xfrm>
                <a:off x="47372" y="3039226"/>
                <a:ext cx="8415603" cy="1364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  <m:sup>
                                          <m: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009F3B-F9E9-4198-B0E7-58D55A9A2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" y="3039226"/>
                <a:ext cx="8415603" cy="1364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2FD93A2-3E16-44B8-8984-03F4D66F8E0C}"/>
              </a:ext>
            </a:extLst>
          </p:cNvPr>
          <p:cNvSpPr/>
          <p:nvPr/>
        </p:nvSpPr>
        <p:spPr>
          <a:xfrm>
            <a:off x="2307654" y="2047885"/>
            <a:ext cx="366272" cy="561109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C2CB9A-1B6E-4A21-95D2-6E1EF880D4EA}"/>
              </a:ext>
            </a:extLst>
          </p:cNvPr>
          <p:cNvSpPr/>
          <p:nvPr/>
        </p:nvSpPr>
        <p:spPr>
          <a:xfrm>
            <a:off x="3324618" y="5945065"/>
            <a:ext cx="422602" cy="484639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3AD6C3-DE73-4822-87E2-84CC35098572}"/>
              </a:ext>
            </a:extLst>
          </p:cNvPr>
          <p:cNvCxnSpPr>
            <a:cxnSpLocks/>
          </p:cNvCxnSpPr>
          <p:nvPr/>
        </p:nvCxnSpPr>
        <p:spPr>
          <a:xfrm flipV="1">
            <a:off x="10126727" y="3826933"/>
            <a:ext cx="780235" cy="787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28B139-48F2-499B-8C5A-ACD2820E4F26}"/>
              </a:ext>
            </a:extLst>
          </p:cNvPr>
          <p:cNvCxnSpPr>
            <a:cxnSpLocks/>
          </p:cNvCxnSpPr>
          <p:nvPr/>
        </p:nvCxnSpPr>
        <p:spPr>
          <a:xfrm>
            <a:off x="10126727" y="3039226"/>
            <a:ext cx="780235" cy="807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89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36" grpId="0"/>
      <p:bldP spid="37" grpId="0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DBC346ED-7923-4570-95F4-5B65FD42C3FD}"/>
              </a:ext>
            </a:extLst>
          </p:cNvPr>
          <p:cNvSpPr/>
          <p:nvPr/>
        </p:nvSpPr>
        <p:spPr>
          <a:xfrm rot="2688539">
            <a:off x="8651329" y="2079994"/>
            <a:ext cx="2525370" cy="124677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9C6F4FA-06A5-4BFE-B9DE-CC4BB20B5CDC}"/>
              </a:ext>
            </a:extLst>
          </p:cNvPr>
          <p:cNvSpPr/>
          <p:nvPr/>
        </p:nvSpPr>
        <p:spPr>
          <a:xfrm rot="2688539">
            <a:off x="8654217" y="3861534"/>
            <a:ext cx="2525370" cy="1238578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EDC1C-64F3-4684-855C-8872E4DA9C33}"/>
              </a:ext>
            </a:extLst>
          </p:cNvPr>
          <p:cNvSpPr/>
          <p:nvPr/>
        </p:nvSpPr>
        <p:spPr>
          <a:xfrm rot="2700000" flipH="1" flipV="1">
            <a:off x="7757234" y="1185157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72D59-4DDA-4488-A2B0-580A774624C4}"/>
              </a:ext>
            </a:extLst>
          </p:cNvPr>
          <p:cNvSpPr/>
          <p:nvPr/>
        </p:nvSpPr>
        <p:spPr>
          <a:xfrm rot="18900000" flipV="1">
            <a:off x="9721757" y="739264"/>
            <a:ext cx="1257831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1B1AE-DCD6-49EA-A131-34C1FA3DA0E0}"/>
              </a:ext>
            </a:extLst>
          </p:cNvPr>
          <p:cNvSpPr/>
          <p:nvPr/>
        </p:nvSpPr>
        <p:spPr>
          <a:xfrm rot="18900000" flipV="1">
            <a:off x="7749335" y="2080026"/>
            <a:ext cx="2529713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B952E-BA2D-4B2E-A013-243710FCC87E}"/>
              </a:ext>
            </a:extLst>
          </p:cNvPr>
          <p:cNvSpPr/>
          <p:nvPr/>
        </p:nvSpPr>
        <p:spPr>
          <a:xfrm rot="18900000" flipV="1">
            <a:off x="7761508" y="3854753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AF60E-6A84-4269-9CA2-98BAE5F5E56F}"/>
              </a:ext>
            </a:extLst>
          </p:cNvPr>
          <p:cNvSpPr/>
          <p:nvPr/>
        </p:nvSpPr>
        <p:spPr>
          <a:xfrm rot="18900000" flipV="1">
            <a:off x="8645669" y="2969101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0">
                <a:extLst>
                  <a:ext uri="{FF2B5EF4-FFF2-40B4-BE49-F238E27FC236}">
                    <a16:creationId xmlns:a16="http://schemas.microsoft.com/office/drawing/2014/main" id="{F03BC032-04A5-46C4-90B4-39FBDCA6FE75}"/>
                  </a:ext>
                </a:extLst>
              </p:cNvPr>
              <p:cNvSpPr txBox="1"/>
              <p:nvPr/>
            </p:nvSpPr>
            <p:spPr>
              <a:xfrm rot="16200000">
                <a:off x="9928835" y="2950351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Box 70">
                <a:extLst>
                  <a:ext uri="{FF2B5EF4-FFF2-40B4-BE49-F238E27FC236}">
                    <a16:creationId xmlns:a16="http://schemas.microsoft.com/office/drawing/2014/main" id="{F03BC032-04A5-46C4-90B4-39FBDCA6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928835" y="2950351"/>
                <a:ext cx="67535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1">
                <a:extLst>
                  <a:ext uri="{FF2B5EF4-FFF2-40B4-BE49-F238E27FC236}">
                    <a16:creationId xmlns:a16="http://schemas.microsoft.com/office/drawing/2014/main" id="{1E2803EA-5178-465B-96D2-FE21C05F8816}"/>
                  </a:ext>
                </a:extLst>
              </p:cNvPr>
              <p:cNvSpPr txBox="1"/>
              <p:nvPr/>
            </p:nvSpPr>
            <p:spPr>
              <a:xfrm rot="18845325">
                <a:off x="10313089" y="3506768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𝑃𝑁𝐼</m:t>
                          </m:r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" name="TextBox 101">
                <a:extLst>
                  <a:ext uri="{FF2B5EF4-FFF2-40B4-BE49-F238E27FC236}">
                    <a16:creationId xmlns:a16="http://schemas.microsoft.com/office/drawing/2014/main" id="{1E2803EA-5178-465B-96D2-FE21C05F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10313089" y="3506768"/>
                <a:ext cx="523366" cy="263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1">
                <a:extLst>
                  <a:ext uri="{FF2B5EF4-FFF2-40B4-BE49-F238E27FC236}">
                    <a16:creationId xmlns:a16="http://schemas.microsoft.com/office/drawing/2014/main" id="{405D9AD9-C11E-4CBB-9C84-93594821C5D3}"/>
                  </a:ext>
                </a:extLst>
              </p:cNvPr>
              <p:cNvSpPr txBox="1"/>
              <p:nvPr/>
            </p:nvSpPr>
            <p:spPr>
              <a:xfrm rot="2711192">
                <a:off x="9710678" y="5176827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F3937D"/>
                  </a:solidFill>
                </a:endParaRPr>
              </a:p>
            </p:txBody>
          </p:sp>
        </mc:Choice>
        <mc:Fallback xmlns="">
          <p:sp>
            <p:nvSpPr>
              <p:cNvPr id="11" name="TextBox 101">
                <a:extLst>
                  <a:ext uri="{FF2B5EF4-FFF2-40B4-BE49-F238E27FC236}">
                    <a16:creationId xmlns:a16="http://schemas.microsoft.com/office/drawing/2014/main" id="{405D9AD9-C11E-4CBB-9C84-93594821C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710678" y="5176827"/>
                <a:ext cx="523366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01">
                <a:extLst>
                  <a:ext uri="{FF2B5EF4-FFF2-40B4-BE49-F238E27FC236}">
                    <a16:creationId xmlns:a16="http://schemas.microsoft.com/office/drawing/2014/main" id="{87C1CC62-C3D0-4F39-B534-3C1C8E83FC58}"/>
                  </a:ext>
                </a:extLst>
              </p:cNvPr>
              <p:cNvSpPr txBox="1"/>
              <p:nvPr/>
            </p:nvSpPr>
            <p:spPr>
              <a:xfrm rot="2725336">
                <a:off x="10518110" y="2776804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𝐹𝑁𝐼</m:t>
                          </m:r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2" name="TextBox 101">
                <a:extLst>
                  <a:ext uri="{FF2B5EF4-FFF2-40B4-BE49-F238E27FC236}">
                    <a16:creationId xmlns:a16="http://schemas.microsoft.com/office/drawing/2014/main" id="{87C1CC62-C3D0-4F39-B534-3C1C8E83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5336">
                <a:off x="10518110" y="2776804"/>
                <a:ext cx="523366" cy="263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1">
                <a:extLst>
                  <a:ext uri="{FF2B5EF4-FFF2-40B4-BE49-F238E27FC236}">
                    <a16:creationId xmlns:a16="http://schemas.microsoft.com/office/drawing/2014/main" id="{1B3A2AAC-6047-416A-AC88-140AA5C81401}"/>
                  </a:ext>
                </a:extLst>
              </p:cNvPr>
              <p:cNvSpPr txBox="1"/>
              <p:nvPr/>
            </p:nvSpPr>
            <p:spPr>
              <a:xfrm rot="2711192">
                <a:off x="9896195" y="3552567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b="0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3" name="TextBox 101">
                <a:extLst>
                  <a:ext uri="{FF2B5EF4-FFF2-40B4-BE49-F238E27FC236}">
                    <a16:creationId xmlns:a16="http://schemas.microsoft.com/office/drawing/2014/main" id="{1B3A2AAC-6047-416A-AC88-140AA5C8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896195" y="3552567"/>
                <a:ext cx="523366" cy="26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C4B7570C-3CDB-4EA6-B036-7E21A31FB0F4}"/>
                  </a:ext>
                </a:extLst>
              </p:cNvPr>
              <p:cNvSpPr txBox="1"/>
              <p:nvPr/>
            </p:nvSpPr>
            <p:spPr>
              <a:xfrm rot="18845325">
                <a:off x="10469640" y="5201362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𝑃𝑁𝐼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C4B7570C-3CDB-4EA6-B036-7E21A31F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10469640" y="5201362"/>
                <a:ext cx="523366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660827C3-0F8C-4768-8EBC-6C92F28F152D}"/>
                  </a:ext>
                </a:extLst>
              </p:cNvPr>
              <p:cNvSpPr txBox="1"/>
              <p:nvPr/>
            </p:nvSpPr>
            <p:spPr>
              <a:xfrm rot="2770006">
                <a:off x="10445967" y="4458361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𝐹𝑁𝐼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660827C3-0F8C-4768-8EBC-6C92F28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70006">
                <a:off x="10445967" y="4458361"/>
                <a:ext cx="523366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01">
                <a:extLst>
                  <a:ext uri="{FF2B5EF4-FFF2-40B4-BE49-F238E27FC236}">
                    <a16:creationId xmlns:a16="http://schemas.microsoft.com/office/drawing/2014/main" id="{9D3B2479-9B95-4173-8EB5-4BE36859FC65}"/>
                  </a:ext>
                </a:extLst>
              </p:cNvPr>
              <p:cNvSpPr txBox="1"/>
              <p:nvPr/>
            </p:nvSpPr>
            <p:spPr>
              <a:xfrm rot="18960000">
                <a:off x="9864462" y="4293224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01">
                <a:extLst>
                  <a:ext uri="{FF2B5EF4-FFF2-40B4-BE49-F238E27FC236}">
                    <a16:creationId xmlns:a16="http://schemas.microsoft.com/office/drawing/2014/main" id="{9D3B2479-9B95-4173-8EB5-4BE36859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864462" y="4293224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1">
                <a:extLst>
                  <a:ext uri="{FF2B5EF4-FFF2-40B4-BE49-F238E27FC236}">
                    <a16:creationId xmlns:a16="http://schemas.microsoft.com/office/drawing/2014/main" id="{B3F18065-DC4B-4EE0-B071-E5D283EADF84}"/>
                  </a:ext>
                </a:extLst>
              </p:cNvPr>
              <p:cNvSpPr txBox="1"/>
              <p:nvPr/>
            </p:nvSpPr>
            <p:spPr>
              <a:xfrm rot="2711192">
                <a:off x="8871449" y="4256536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101">
                <a:extLst>
                  <a:ext uri="{FF2B5EF4-FFF2-40B4-BE49-F238E27FC236}">
                    <a16:creationId xmlns:a16="http://schemas.microsoft.com/office/drawing/2014/main" id="{B3F18065-DC4B-4EE0-B071-E5D283EA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8871449" y="4256536"/>
                <a:ext cx="523366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1">
                <a:extLst>
                  <a:ext uri="{FF2B5EF4-FFF2-40B4-BE49-F238E27FC236}">
                    <a16:creationId xmlns:a16="http://schemas.microsoft.com/office/drawing/2014/main" id="{C41CDC52-FE8A-402A-9ABF-973EDAD57CD4}"/>
                  </a:ext>
                </a:extLst>
              </p:cNvPr>
              <p:cNvSpPr txBox="1"/>
              <p:nvPr/>
            </p:nvSpPr>
            <p:spPr>
              <a:xfrm rot="2711192">
                <a:off x="9405507" y="3383614"/>
                <a:ext cx="52336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</m:oMath>
                  </m:oMathPara>
                </a14:m>
                <a:endParaRPr lang="en-US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101">
                <a:extLst>
                  <a:ext uri="{FF2B5EF4-FFF2-40B4-BE49-F238E27FC236}">
                    <a16:creationId xmlns:a16="http://schemas.microsoft.com/office/drawing/2014/main" id="{C41CDC52-FE8A-402A-9ABF-973EDAD57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405507" y="3383614"/>
                <a:ext cx="52336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0">
                <a:extLst>
                  <a:ext uri="{FF2B5EF4-FFF2-40B4-BE49-F238E27FC236}">
                    <a16:creationId xmlns:a16="http://schemas.microsoft.com/office/drawing/2014/main" id="{55087C7A-F9D8-479A-AA68-D1A07A97AD6A}"/>
                  </a:ext>
                </a:extLst>
              </p:cNvPr>
              <p:cNvSpPr txBox="1"/>
              <p:nvPr/>
            </p:nvSpPr>
            <p:spPr>
              <a:xfrm rot="16200000">
                <a:off x="8306131" y="295221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TextBox 70">
                <a:extLst>
                  <a:ext uri="{FF2B5EF4-FFF2-40B4-BE49-F238E27FC236}">
                    <a16:creationId xmlns:a16="http://schemas.microsoft.com/office/drawing/2014/main" id="{55087C7A-F9D8-479A-AA68-D1A07A97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06131" y="2952216"/>
                <a:ext cx="67535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8608F0-9382-429A-A15C-67A5A4887ADA}"/>
              </a:ext>
            </a:extLst>
          </p:cNvPr>
          <p:cNvCxnSpPr>
            <a:cxnSpLocks/>
          </p:cNvCxnSpPr>
          <p:nvPr/>
        </p:nvCxnSpPr>
        <p:spPr>
          <a:xfrm flipH="1">
            <a:off x="8563168" y="2296112"/>
            <a:ext cx="5038" cy="1755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01">
                <a:extLst>
                  <a:ext uri="{FF2B5EF4-FFF2-40B4-BE49-F238E27FC236}">
                    <a16:creationId xmlns:a16="http://schemas.microsoft.com/office/drawing/2014/main" id="{0260FE63-1C48-407C-B3A2-CDA8278B3C39}"/>
                  </a:ext>
                </a:extLst>
              </p:cNvPr>
              <p:cNvSpPr txBox="1"/>
              <p:nvPr/>
            </p:nvSpPr>
            <p:spPr>
              <a:xfrm rot="18912055">
                <a:off x="8867126" y="3577595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𝐼𝐻</m:t>
                      </m:r>
                    </m:oMath>
                  </m:oMathPara>
                </a14:m>
                <a:endParaRPr lang="en-US" sz="1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101">
                <a:extLst>
                  <a:ext uri="{FF2B5EF4-FFF2-40B4-BE49-F238E27FC236}">
                    <a16:creationId xmlns:a16="http://schemas.microsoft.com/office/drawing/2014/main" id="{0260FE63-1C48-407C-B3A2-CDA8278B3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2055">
                <a:off x="8867126" y="3577595"/>
                <a:ext cx="523366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CA68E0-D1EA-4C9A-8D4A-0C4F56DF11E2}"/>
                  </a:ext>
                </a:extLst>
              </p:cNvPr>
              <p:cNvSpPr txBox="1"/>
              <p:nvPr/>
            </p:nvSpPr>
            <p:spPr>
              <a:xfrm rot="18964828">
                <a:off x="8624843" y="339573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CA68E0-D1EA-4C9A-8D4A-0C4F56DF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828">
                <a:off x="8624843" y="3395736"/>
                <a:ext cx="675353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0">
                <a:extLst>
                  <a:ext uri="{FF2B5EF4-FFF2-40B4-BE49-F238E27FC236}">
                    <a16:creationId xmlns:a16="http://schemas.microsoft.com/office/drawing/2014/main" id="{37667466-9F2C-4D32-84DD-900464F387AB}"/>
                  </a:ext>
                </a:extLst>
              </p:cNvPr>
              <p:cNvSpPr txBox="1"/>
              <p:nvPr/>
            </p:nvSpPr>
            <p:spPr>
              <a:xfrm rot="2727508">
                <a:off x="9522526" y="3284052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TextBox 70">
                <a:extLst>
                  <a:ext uri="{FF2B5EF4-FFF2-40B4-BE49-F238E27FC236}">
                    <a16:creationId xmlns:a16="http://schemas.microsoft.com/office/drawing/2014/main" id="{37667466-9F2C-4D32-84DD-900464F3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522526" y="3284052"/>
                <a:ext cx="675353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6482496C-AFB4-48E0-8DB9-B1957D2F618B}"/>
                  </a:ext>
                </a:extLst>
              </p:cNvPr>
              <p:cNvSpPr txBox="1"/>
              <p:nvPr/>
            </p:nvSpPr>
            <p:spPr>
              <a:xfrm rot="2727508">
                <a:off x="8634579" y="4440121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6482496C-AFB4-48E0-8DB9-B1957D2F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8634579" y="4440121"/>
                <a:ext cx="675353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6127F975-6693-47B7-AE10-B6D8AC2F13A9}"/>
                  </a:ext>
                </a:extLst>
              </p:cNvPr>
              <p:cNvSpPr txBox="1"/>
              <p:nvPr/>
            </p:nvSpPr>
            <p:spPr>
              <a:xfrm rot="2727508">
                <a:off x="9475340" y="5275999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6127F975-6693-47B7-AE10-B6D8AC2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475340" y="5275999"/>
                <a:ext cx="67535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70">
                <a:extLst>
                  <a:ext uri="{FF2B5EF4-FFF2-40B4-BE49-F238E27FC236}">
                    <a16:creationId xmlns:a16="http://schemas.microsoft.com/office/drawing/2014/main" id="{B8C137B4-7794-45DA-AD70-34D9646621BB}"/>
                  </a:ext>
                </a:extLst>
              </p:cNvPr>
              <p:cNvSpPr txBox="1"/>
              <p:nvPr/>
            </p:nvSpPr>
            <p:spPr>
              <a:xfrm rot="18952437">
                <a:off x="9481112" y="4573873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TextBox 70">
                <a:extLst>
                  <a:ext uri="{FF2B5EF4-FFF2-40B4-BE49-F238E27FC236}">
                    <a16:creationId xmlns:a16="http://schemas.microsoft.com/office/drawing/2014/main" id="{B8C137B4-7794-45DA-AD70-34D964662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9481112" y="4573873"/>
                <a:ext cx="67535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C4CDE301-70EC-482F-AECB-18EA2EB4717C}"/>
                  </a:ext>
                </a:extLst>
              </p:cNvPr>
              <p:cNvSpPr txBox="1"/>
              <p:nvPr/>
            </p:nvSpPr>
            <p:spPr>
              <a:xfrm rot="18952437">
                <a:off x="10507578" y="5321138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C4CDE301-70EC-482F-AECB-18EA2EB4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10507578" y="5321138"/>
                <a:ext cx="67535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6FC263C7-D564-40BB-BF88-9F0577057E6A}"/>
                  </a:ext>
                </a:extLst>
              </p:cNvPr>
              <p:cNvSpPr txBox="1"/>
              <p:nvPr/>
            </p:nvSpPr>
            <p:spPr>
              <a:xfrm rot="2696821">
                <a:off x="10510837" y="4323423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6FC263C7-D564-40BB-BF88-9F05770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10510837" y="4323423"/>
                <a:ext cx="67535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70">
                <a:extLst>
                  <a:ext uri="{FF2B5EF4-FFF2-40B4-BE49-F238E27FC236}">
                    <a16:creationId xmlns:a16="http://schemas.microsoft.com/office/drawing/2014/main" id="{1A1BF309-525D-4C78-A247-C707F823C612}"/>
                  </a:ext>
                </a:extLst>
              </p:cNvPr>
              <p:cNvSpPr txBox="1"/>
              <p:nvPr/>
            </p:nvSpPr>
            <p:spPr>
              <a:xfrm rot="18841474">
                <a:off x="10520643" y="3489704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TextBox 70">
                <a:extLst>
                  <a:ext uri="{FF2B5EF4-FFF2-40B4-BE49-F238E27FC236}">
                    <a16:creationId xmlns:a16="http://schemas.microsoft.com/office/drawing/2014/main" id="{1A1BF309-525D-4C78-A247-C707F823C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1474">
                <a:off x="10520643" y="3489704"/>
                <a:ext cx="758608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70">
                <a:extLst>
                  <a:ext uri="{FF2B5EF4-FFF2-40B4-BE49-F238E27FC236}">
                    <a16:creationId xmlns:a16="http://schemas.microsoft.com/office/drawing/2014/main" id="{577E970D-DE99-4A4B-A9F9-7DB4F4818924}"/>
                  </a:ext>
                </a:extLst>
              </p:cNvPr>
              <p:cNvSpPr txBox="1"/>
              <p:nvPr/>
            </p:nvSpPr>
            <p:spPr>
              <a:xfrm rot="2727508">
                <a:off x="8660343" y="2687981"/>
                <a:ext cx="67535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TextBox 70">
                <a:extLst>
                  <a:ext uri="{FF2B5EF4-FFF2-40B4-BE49-F238E27FC236}">
                    <a16:creationId xmlns:a16="http://schemas.microsoft.com/office/drawing/2014/main" id="{577E970D-DE99-4A4B-A9F9-7DB4F481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8660343" y="2687981"/>
                <a:ext cx="675353" cy="25391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18A52D50-6F9D-4227-9595-EBC58F0F7771}"/>
                  </a:ext>
                </a:extLst>
              </p:cNvPr>
              <p:cNvSpPr txBox="1"/>
              <p:nvPr/>
            </p:nvSpPr>
            <p:spPr>
              <a:xfrm rot="2719301">
                <a:off x="10522058" y="2549415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18A52D50-6F9D-4227-9595-EBC58F0F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9301">
                <a:off x="10522058" y="2549415"/>
                <a:ext cx="758608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4FBB1AEC-B8D4-4CC4-A9B0-943549BA88BE}"/>
                  </a:ext>
                </a:extLst>
              </p:cNvPr>
              <p:cNvSpPr txBox="1"/>
              <p:nvPr/>
            </p:nvSpPr>
            <p:spPr>
              <a:xfrm rot="18952437">
                <a:off x="8620225" y="1556588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4FBB1AEC-B8D4-4CC4-A9B0-943549BA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8620225" y="1556588"/>
                <a:ext cx="675353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70">
                <a:extLst>
                  <a:ext uri="{FF2B5EF4-FFF2-40B4-BE49-F238E27FC236}">
                    <a16:creationId xmlns:a16="http://schemas.microsoft.com/office/drawing/2014/main" id="{2ABD68DE-90F4-41DC-9B3F-29375D310678}"/>
                  </a:ext>
                </a:extLst>
              </p:cNvPr>
              <p:cNvSpPr txBox="1"/>
              <p:nvPr/>
            </p:nvSpPr>
            <p:spPr>
              <a:xfrm rot="2727508">
                <a:off x="9654586" y="1638528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TextBox 70">
                <a:extLst>
                  <a:ext uri="{FF2B5EF4-FFF2-40B4-BE49-F238E27FC236}">
                    <a16:creationId xmlns:a16="http://schemas.microsoft.com/office/drawing/2014/main" id="{2ABD68DE-90F4-41DC-9B3F-29375D31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654586" y="1638528"/>
                <a:ext cx="675353" cy="2616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70">
                <a:extLst>
                  <a:ext uri="{FF2B5EF4-FFF2-40B4-BE49-F238E27FC236}">
                    <a16:creationId xmlns:a16="http://schemas.microsoft.com/office/drawing/2014/main" id="{B4C7F37E-5F49-4F92-A06C-F45E41E7E9DA}"/>
                  </a:ext>
                </a:extLst>
              </p:cNvPr>
              <p:cNvSpPr txBox="1"/>
              <p:nvPr/>
            </p:nvSpPr>
            <p:spPr>
              <a:xfrm rot="18952437">
                <a:off x="8770395" y="5248441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TextBox 70">
                <a:extLst>
                  <a:ext uri="{FF2B5EF4-FFF2-40B4-BE49-F238E27FC236}">
                    <a16:creationId xmlns:a16="http://schemas.microsoft.com/office/drawing/2014/main" id="{B4C7F37E-5F49-4F92-A06C-F45E41E7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8770395" y="5248441"/>
                <a:ext cx="675353" cy="2616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70">
                <a:extLst>
                  <a:ext uri="{FF2B5EF4-FFF2-40B4-BE49-F238E27FC236}">
                    <a16:creationId xmlns:a16="http://schemas.microsoft.com/office/drawing/2014/main" id="{48796B3C-2441-4715-B8D6-BC9132FE9D72}"/>
                  </a:ext>
                </a:extLst>
              </p:cNvPr>
              <p:cNvSpPr txBox="1"/>
              <p:nvPr/>
            </p:nvSpPr>
            <p:spPr>
              <a:xfrm rot="18841474">
                <a:off x="7662263" y="2514481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TextBox 70">
                <a:extLst>
                  <a:ext uri="{FF2B5EF4-FFF2-40B4-BE49-F238E27FC236}">
                    <a16:creationId xmlns:a16="http://schemas.microsoft.com/office/drawing/2014/main" id="{48796B3C-2441-4715-B8D6-BC9132FE9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1474">
                <a:off x="7662263" y="2514481"/>
                <a:ext cx="758608" cy="2616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70">
                <a:extLst>
                  <a:ext uri="{FF2B5EF4-FFF2-40B4-BE49-F238E27FC236}">
                    <a16:creationId xmlns:a16="http://schemas.microsoft.com/office/drawing/2014/main" id="{B25B8628-0348-4FB8-BEBA-9A8A1AC5B3BF}"/>
                  </a:ext>
                </a:extLst>
              </p:cNvPr>
              <p:cNvSpPr txBox="1"/>
              <p:nvPr/>
            </p:nvSpPr>
            <p:spPr>
              <a:xfrm rot="2719301">
                <a:off x="7682124" y="3524055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TextBox 70">
                <a:extLst>
                  <a:ext uri="{FF2B5EF4-FFF2-40B4-BE49-F238E27FC236}">
                    <a16:creationId xmlns:a16="http://schemas.microsoft.com/office/drawing/2014/main" id="{B25B8628-0348-4FB8-BEBA-9A8A1AC5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9301">
                <a:off x="7682124" y="3524055"/>
                <a:ext cx="758608" cy="2616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70">
                <a:extLst>
                  <a:ext uri="{FF2B5EF4-FFF2-40B4-BE49-F238E27FC236}">
                    <a16:creationId xmlns:a16="http://schemas.microsoft.com/office/drawing/2014/main" id="{0565AB55-3D31-4573-9F32-C421313E4A85}"/>
                  </a:ext>
                </a:extLst>
              </p:cNvPr>
              <p:cNvSpPr txBox="1"/>
              <p:nvPr/>
            </p:nvSpPr>
            <p:spPr>
              <a:xfrm rot="2696821">
                <a:off x="7701281" y="5324002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TextBox 70">
                <a:extLst>
                  <a:ext uri="{FF2B5EF4-FFF2-40B4-BE49-F238E27FC236}">
                    <a16:creationId xmlns:a16="http://schemas.microsoft.com/office/drawing/2014/main" id="{0565AB55-3D31-4573-9F32-C421313E4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7701281" y="5324002"/>
                <a:ext cx="675353" cy="2616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0">
                <a:extLst>
                  <a:ext uri="{FF2B5EF4-FFF2-40B4-BE49-F238E27FC236}">
                    <a16:creationId xmlns:a16="http://schemas.microsoft.com/office/drawing/2014/main" id="{0D62172B-3C79-4A1D-AAD8-CBD61D6F2954}"/>
                  </a:ext>
                </a:extLst>
              </p:cNvPr>
              <p:cNvSpPr txBox="1"/>
              <p:nvPr/>
            </p:nvSpPr>
            <p:spPr>
              <a:xfrm rot="18952437">
                <a:off x="7686445" y="4328900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TextBox 70">
                <a:extLst>
                  <a:ext uri="{FF2B5EF4-FFF2-40B4-BE49-F238E27FC236}">
                    <a16:creationId xmlns:a16="http://schemas.microsoft.com/office/drawing/2014/main" id="{0D62172B-3C79-4A1D-AAD8-CBD61D6F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7686445" y="4328900"/>
                <a:ext cx="675353" cy="2616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3726F47-8A34-4075-8100-2DB17C54114B}"/>
              </a:ext>
            </a:extLst>
          </p:cNvPr>
          <p:cNvSpPr/>
          <p:nvPr/>
        </p:nvSpPr>
        <p:spPr>
          <a:xfrm>
            <a:off x="7328262" y="354092"/>
            <a:ext cx="4253653" cy="1013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E7BF8AF6-226B-494C-9401-FF6414E7139D}"/>
                  </a:ext>
                </a:extLst>
              </p:cNvPr>
              <p:cNvSpPr txBox="1"/>
              <p:nvPr/>
            </p:nvSpPr>
            <p:spPr>
              <a:xfrm rot="18952437">
                <a:off x="10567864" y="169702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E7BF8AF6-226B-494C-9401-FF6414E71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10567864" y="1697026"/>
                <a:ext cx="675353" cy="2616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0">
                <a:extLst>
                  <a:ext uri="{FF2B5EF4-FFF2-40B4-BE49-F238E27FC236}">
                    <a16:creationId xmlns:a16="http://schemas.microsoft.com/office/drawing/2014/main" id="{B77B0897-7922-4822-92A2-D7E1DAC8DE53}"/>
                  </a:ext>
                </a:extLst>
              </p:cNvPr>
              <p:cNvSpPr txBox="1"/>
              <p:nvPr/>
            </p:nvSpPr>
            <p:spPr>
              <a:xfrm rot="2696821">
                <a:off x="7742003" y="174416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TextBox 70">
                <a:extLst>
                  <a:ext uri="{FF2B5EF4-FFF2-40B4-BE49-F238E27FC236}">
                    <a16:creationId xmlns:a16="http://schemas.microsoft.com/office/drawing/2014/main" id="{B77B0897-7922-4822-92A2-D7E1DAC8D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7742003" y="1744166"/>
                <a:ext cx="675353" cy="2616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58E1E17C-B25D-431F-96CA-B7097DE42A47}"/>
                  </a:ext>
                </a:extLst>
              </p:cNvPr>
              <p:cNvSpPr txBox="1"/>
              <p:nvPr/>
            </p:nvSpPr>
            <p:spPr>
              <a:xfrm rot="177115">
                <a:off x="10531441" y="4766255"/>
                <a:ext cx="67535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58E1E17C-B25D-431F-96CA-B7097DE4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115">
                <a:off x="10531441" y="4766255"/>
                <a:ext cx="675353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0">
                <a:extLst>
                  <a:ext uri="{FF2B5EF4-FFF2-40B4-BE49-F238E27FC236}">
                    <a16:creationId xmlns:a16="http://schemas.microsoft.com/office/drawing/2014/main" id="{2CB31F15-F325-4C4D-876A-A2AA53D798CB}"/>
                  </a:ext>
                </a:extLst>
              </p:cNvPr>
              <p:cNvSpPr txBox="1"/>
              <p:nvPr/>
            </p:nvSpPr>
            <p:spPr>
              <a:xfrm rot="177115">
                <a:off x="10507577" y="3030103"/>
                <a:ext cx="675353" cy="339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TextBox 70">
                <a:extLst>
                  <a:ext uri="{FF2B5EF4-FFF2-40B4-BE49-F238E27FC236}">
                    <a16:creationId xmlns:a16="http://schemas.microsoft.com/office/drawing/2014/main" id="{2CB31F15-F325-4C4D-876A-A2AA53D7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115">
                <a:off x="10507577" y="3030103"/>
                <a:ext cx="675353" cy="339132"/>
              </a:xfrm>
              <a:prstGeom prst="rect">
                <a:avLst/>
              </a:prstGeom>
              <a:blipFill>
                <a:blip r:embed="rId36"/>
                <a:stretch>
                  <a:fillRect r="-6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CE678858-2CAC-4046-A5C6-5D6B6DA75DB9}"/>
              </a:ext>
            </a:extLst>
          </p:cNvPr>
          <p:cNvSpPr/>
          <p:nvPr/>
        </p:nvSpPr>
        <p:spPr>
          <a:xfrm rot="13479985">
            <a:off x="9700494" y="3674421"/>
            <a:ext cx="428418" cy="175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01">
                <a:extLst>
                  <a:ext uri="{FF2B5EF4-FFF2-40B4-BE49-F238E27FC236}">
                    <a16:creationId xmlns:a16="http://schemas.microsoft.com/office/drawing/2014/main" id="{FA6BE789-B51A-41C5-BA80-E2B113FAD688}"/>
                  </a:ext>
                </a:extLst>
              </p:cNvPr>
              <p:cNvSpPr txBox="1"/>
              <p:nvPr/>
            </p:nvSpPr>
            <p:spPr>
              <a:xfrm rot="2766751">
                <a:off x="9869289" y="3724941"/>
                <a:ext cx="2498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𝓒</m:t>
                      </m:r>
                    </m:oMath>
                  </m:oMathPara>
                </a14:m>
                <a:endParaRPr lang="en-US" sz="800" b="1" dirty="0">
                  <a:solidFill>
                    <a:srgbClr val="C00000"/>
                  </a:solidFill>
                  <a:latin typeface="Script MT Bold" panose="03040602040607080904" pitchFamily="66" charset="0"/>
                </a:endParaRPr>
              </a:p>
            </p:txBody>
          </p:sp>
        </mc:Choice>
        <mc:Fallback xmlns="">
          <p:sp>
            <p:nvSpPr>
              <p:cNvPr id="63" name="TextBox 101">
                <a:extLst>
                  <a:ext uri="{FF2B5EF4-FFF2-40B4-BE49-F238E27FC236}">
                    <a16:creationId xmlns:a16="http://schemas.microsoft.com/office/drawing/2014/main" id="{FA6BE789-B51A-41C5-BA80-E2B113FA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6751">
                <a:off x="9869289" y="3724941"/>
                <a:ext cx="249820" cy="24622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27AE89-670E-4D81-8094-6C90E58B1155}"/>
              </a:ext>
            </a:extLst>
          </p:cNvPr>
          <p:cNvCxnSpPr>
            <a:cxnSpLocks/>
          </p:cNvCxnSpPr>
          <p:nvPr/>
        </p:nvCxnSpPr>
        <p:spPr>
          <a:xfrm flipH="1">
            <a:off x="10351146" y="2289350"/>
            <a:ext cx="5038" cy="1755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3C5D78B-3169-4A44-A0E3-356502853436}"/>
              </a:ext>
            </a:extLst>
          </p:cNvPr>
          <p:cNvSpPr/>
          <p:nvPr/>
        </p:nvSpPr>
        <p:spPr>
          <a:xfrm rot="2700000">
            <a:off x="8649307" y="3870690"/>
            <a:ext cx="2520000" cy="12430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101">
                <a:extLst>
                  <a:ext uri="{FF2B5EF4-FFF2-40B4-BE49-F238E27FC236}">
                    <a16:creationId xmlns:a16="http://schemas.microsoft.com/office/drawing/2014/main" id="{98B6ED9D-5044-4C7C-8810-5C7D50EE6302}"/>
                  </a:ext>
                </a:extLst>
              </p:cNvPr>
              <p:cNvSpPr txBox="1"/>
              <p:nvPr/>
            </p:nvSpPr>
            <p:spPr>
              <a:xfrm rot="18960000">
                <a:off x="9864461" y="4293225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101">
                <a:extLst>
                  <a:ext uri="{FF2B5EF4-FFF2-40B4-BE49-F238E27FC236}">
                    <a16:creationId xmlns:a16="http://schemas.microsoft.com/office/drawing/2014/main" id="{98B6ED9D-5044-4C7C-8810-5C7D50EE6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864461" y="4293225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79FC5D22-861B-4358-9061-58E0759FF404}"/>
                  </a:ext>
                </a:extLst>
              </p:cNvPr>
              <p:cNvSpPr txBox="1"/>
              <p:nvPr/>
            </p:nvSpPr>
            <p:spPr>
              <a:xfrm rot="18845325">
                <a:off x="9601264" y="2497990"/>
                <a:ext cx="486618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𝐸𝐻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79FC5D22-861B-4358-9061-58E0759F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9601264" y="2497990"/>
                <a:ext cx="486618" cy="26334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1">
                <a:extLst>
                  <a:ext uri="{FF2B5EF4-FFF2-40B4-BE49-F238E27FC236}">
                    <a16:creationId xmlns:a16="http://schemas.microsoft.com/office/drawing/2014/main" id="{0A9E5DA9-6F0D-464A-BB68-B6F9B173105A}"/>
                  </a:ext>
                </a:extLst>
              </p:cNvPr>
              <p:cNvSpPr txBox="1"/>
              <p:nvPr/>
            </p:nvSpPr>
            <p:spPr>
              <a:xfrm rot="2682792">
                <a:off x="9568800" y="1795561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𝐼𝐻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4" name="TextBox 101">
                <a:extLst>
                  <a:ext uri="{FF2B5EF4-FFF2-40B4-BE49-F238E27FC236}">
                    <a16:creationId xmlns:a16="http://schemas.microsoft.com/office/drawing/2014/main" id="{0A9E5DA9-6F0D-464A-BB68-B6F9B173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82792">
                <a:off x="9568800" y="1795561"/>
                <a:ext cx="523366" cy="26334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1">
                <a:extLst>
                  <a:ext uri="{FF2B5EF4-FFF2-40B4-BE49-F238E27FC236}">
                    <a16:creationId xmlns:a16="http://schemas.microsoft.com/office/drawing/2014/main" id="{B2F6C57C-17E0-4590-8613-AD5CAD79E57E}"/>
                  </a:ext>
                </a:extLst>
              </p:cNvPr>
              <p:cNvSpPr txBox="1"/>
              <p:nvPr/>
            </p:nvSpPr>
            <p:spPr>
              <a:xfrm rot="2663741">
                <a:off x="8870723" y="2480734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5" name="TextBox 101">
                <a:extLst>
                  <a:ext uri="{FF2B5EF4-FFF2-40B4-BE49-F238E27FC236}">
                    <a16:creationId xmlns:a16="http://schemas.microsoft.com/office/drawing/2014/main" id="{B2F6C57C-17E0-4590-8613-AD5CAD79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63741">
                <a:off x="8870723" y="2480734"/>
                <a:ext cx="523366" cy="26334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2BDD58-B375-4902-9ACA-4E5BEC8CDED0}"/>
                  </a:ext>
                </a:extLst>
              </p:cNvPr>
              <p:cNvSpPr txBox="1"/>
              <p:nvPr/>
            </p:nvSpPr>
            <p:spPr>
              <a:xfrm rot="18845325">
                <a:off x="8875090" y="1750560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𝐼𝐻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2BDD58-B375-4902-9ACA-4E5BEC8C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8875090" y="1750560"/>
                <a:ext cx="523366" cy="26334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1">
                <a:extLst>
                  <a:ext uri="{FF2B5EF4-FFF2-40B4-BE49-F238E27FC236}">
                    <a16:creationId xmlns:a16="http://schemas.microsoft.com/office/drawing/2014/main" id="{AE6F0AD4-1652-4B49-8FF2-A351220E4F11}"/>
                  </a:ext>
                </a:extLst>
              </p:cNvPr>
              <p:cNvSpPr txBox="1"/>
              <p:nvPr/>
            </p:nvSpPr>
            <p:spPr>
              <a:xfrm rot="18960000">
                <a:off x="9864461" y="4293225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1">
                <a:extLst>
                  <a:ext uri="{FF2B5EF4-FFF2-40B4-BE49-F238E27FC236}">
                    <a16:creationId xmlns:a16="http://schemas.microsoft.com/office/drawing/2014/main" id="{AE6F0AD4-1652-4B49-8FF2-A351220E4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864461" y="4293225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01">
                <a:extLst>
                  <a:ext uri="{FF2B5EF4-FFF2-40B4-BE49-F238E27FC236}">
                    <a16:creationId xmlns:a16="http://schemas.microsoft.com/office/drawing/2014/main" id="{38ABB2CD-CB29-4114-8356-80778A3A540D}"/>
                  </a:ext>
                </a:extLst>
              </p:cNvPr>
              <p:cNvSpPr txBox="1"/>
              <p:nvPr/>
            </p:nvSpPr>
            <p:spPr>
              <a:xfrm rot="18960000">
                <a:off x="9864460" y="4293226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TextBox 101">
                <a:extLst>
                  <a:ext uri="{FF2B5EF4-FFF2-40B4-BE49-F238E27FC236}">
                    <a16:creationId xmlns:a16="http://schemas.microsoft.com/office/drawing/2014/main" id="{38ABB2CD-CB29-4114-8356-80778A3A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864460" y="4293226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3911FFC-7F18-4CED-B102-FEE247F54463}"/>
              </a:ext>
            </a:extLst>
          </p:cNvPr>
          <p:cNvSpPr/>
          <p:nvPr/>
        </p:nvSpPr>
        <p:spPr>
          <a:xfrm rot="2700000">
            <a:off x="8649147" y="2086319"/>
            <a:ext cx="2520000" cy="1238258"/>
          </a:xfrm>
          <a:prstGeom prst="rect">
            <a:avLst/>
          </a:prstGeom>
          <a:noFill/>
          <a:ln w="28575">
            <a:solidFill>
              <a:srgbClr val="5B9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C53A74-83FB-4F15-92CA-20FB53EBBEE9}"/>
              </a:ext>
            </a:extLst>
          </p:cNvPr>
          <p:cNvSpPr/>
          <p:nvPr/>
        </p:nvSpPr>
        <p:spPr>
          <a:xfrm rot="18826963">
            <a:off x="10622634" y="3544914"/>
            <a:ext cx="578230" cy="157432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1797133-C7B8-4E26-9E42-C2AD969C8013}"/>
              </a:ext>
            </a:extLst>
          </p:cNvPr>
          <p:cNvSpPr/>
          <p:nvPr/>
        </p:nvSpPr>
        <p:spPr>
          <a:xfrm rot="2764184">
            <a:off x="10609374" y="2602724"/>
            <a:ext cx="578230" cy="157432"/>
          </a:xfrm>
          <a:prstGeom prst="rect">
            <a:avLst/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CEC48AE-08AA-4E94-9ECE-EA8780EF78B9}"/>
                  </a:ext>
                </a:extLst>
              </p:cNvPr>
              <p:cNvSpPr txBox="1"/>
              <p:nvPr/>
            </p:nvSpPr>
            <p:spPr>
              <a:xfrm>
                <a:off x="98867" y="4075448"/>
                <a:ext cx="6602105" cy="12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0" dirty="0">
                    <a:latin typeface="+mj-lt"/>
                  </a:rPr>
                  <a:t>Horizons: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</m:oMath>
                </a14:m>
                <a:endParaRPr lang="en-US" sz="200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∓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CEC48AE-08AA-4E94-9ECE-EA8780EF7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7" y="4075448"/>
                <a:ext cx="6602105" cy="122245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41114FB-742E-490D-ADA0-59D100BE90B9}"/>
                  </a:ext>
                </a:extLst>
              </p:cNvPr>
              <p:cNvSpPr txBox="1"/>
              <p:nvPr/>
            </p:nvSpPr>
            <p:spPr>
              <a:xfrm>
                <a:off x="903686" y="1131646"/>
                <a:ext cx="6088134" cy="189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𝑀𝑟𝑎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b="0" dirty="0">
                  <a:solidFill>
                    <a:srgbClr val="70AD47"/>
                  </a:solidFill>
                  <a:latin typeface="+mj-lt"/>
                </a:endParaRPr>
              </a:p>
              <a:p>
                <a:endParaRPr lang="en-US" b="0" dirty="0">
                  <a:solidFill>
                    <a:srgbClr val="70AD47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41114FB-742E-490D-ADA0-59D100BE9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86" y="1131646"/>
                <a:ext cx="6088134" cy="1895968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05C2A2C-9B8C-436A-A073-50E726BB89A7}"/>
                  </a:ext>
                </a:extLst>
              </p:cNvPr>
              <p:cNvSpPr txBox="1"/>
              <p:nvPr/>
            </p:nvSpPr>
            <p:spPr>
              <a:xfrm>
                <a:off x="900206" y="1134387"/>
                <a:ext cx="6088134" cy="1901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b="0" dirty="0">
                  <a:solidFill>
                    <a:srgbClr val="70AD47"/>
                  </a:solidFill>
                  <a:latin typeface="+mj-lt"/>
                </a:endParaRPr>
              </a:p>
              <a:p>
                <a:endParaRPr lang="en-US" b="0" dirty="0">
                  <a:solidFill>
                    <a:srgbClr val="70AD47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05C2A2C-9B8C-436A-A073-50E726BB8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06" y="1134387"/>
                <a:ext cx="6088134" cy="1901483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E02166F-2725-43F8-B995-EDA5408A15A2}"/>
                  </a:ext>
                </a:extLst>
              </p:cNvPr>
              <p:cNvSpPr txBox="1"/>
              <p:nvPr/>
            </p:nvSpPr>
            <p:spPr>
              <a:xfrm>
                <a:off x="557301" y="2906376"/>
                <a:ext cx="63487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E02166F-2725-43F8-B995-EDA5408A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1" y="2906376"/>
                <a:ext cx="6348782" cy="369332"/>
              </a:xfrm>
              <a:prstGeom prst="rect">
                <a:avLst/>
              </a:prstGeom>
              <a:blipFill>
                <a:blip r:embed="rId4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D56B231-D4ED-4BCC-972C-0584AAA149AC}"/>
                  </a:ext>
                </a:extLst>
              </p:cNvPr>
              <p:cNvSpPr txBox="1"/>
              <p:nvPr/>
            </p:nvSpPr>
            <p:spPr>
              <a:xfrm>
                <a:off x="557301" y="2903065"/>
                <a:ext cx="6348782" cy="369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D56B231-D4ED-4BCC-972C-0584AAA14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1" y="2903065"/>
                <a:ext cx="6348782" cy="369909"/>
              </a:xfrm>
              <a:prstGeom prst="rect">
                <a:avLst/>
              </a:prstGeom>
              <a:blipFill>
                <a:blip r:embed="rId4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5E57F6-6BF1-40BE-8414-445787FE42D5}"/>
                  </a:ext>
                </a:extLst>
              </p:cNvPr>
              <p:cNvSpPr txBox="1"/>
              <p:nvPr/>
            </p:nvSpPr>
            <p:spPr>
              <a:xfrm>
                <a:off x="420829" y="3423254"/>
                <a:ext cx="63487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5E57F6-6BF1-40BE-8414-445787FE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9" y="3423254"/>
                <a:ext cx="6348782" cy="64633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DF2B89-7AB6-4654-9BFF-1485CF28A729}"/>
                  </a:ext>
                </a:extLst>
              </p:cNvPr>
              <p:cNvSpPr txBox="1"/>
              <p:nvPr/>
            </p:nvSpPr>
            <p:spPr>
              <a:xfrm>
                <a:off x="420651" y="5207390"/>
                <a:ext cx="5441615" cy="1519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0" dirty="0">
                    <a:latin typeface="+mj-lt"/>
                  </a:rPr>
                  <a:t>More relations: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</m:oMath>
                </a14:m>
                <a:endParaRPr lang="en-US" sz="2000" b="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DF2B89-7AB6-4654-9BFF-1485CF28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1" y="5207390"/>
                <a:ext cx="5441615" cy="151964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C56B3E7-D42C-4579-A6E2-CFE4098D0E0F}"/>
                  </a:ext>
                </a:extLst>
              </p:cNvPr>
              <p:cNvSpPr txBox="1"/>
              <p:nvPr/>
            </p:nvSpPr>
            <p:spPr>
              <a:xfrm>
                <a:off x="6215570" y="5747968"/>
                <a:ext cx="6348782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0" dirty="0">
                    <a:latin typeface="+mj-lt"/>
                  </a:rPr>
                  <a:t>Want: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0" dirty="0">
                    <a:latin typeface="+mj-lt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C56B3E7-D42C-4579-A6E2-CFE4098D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70" y="5747968"/>
                <a:ext cx="6348782" cy="830292"/>
              </a:xfrm>
              <a:prstGeom prst="rect">
                <a:avLst/>
              </a:prstGeom>
              <a:blipFill>
                <a:blip r:embed="rId50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itle 1">
            <a:extLst>
              <a:ext uri="{FF2B5EF4-FFF2-40B4-BE49-F238E27FC236}">
                <a16:creationId xmlns:a16="http://schemas.microsoft.com/office/drawing/2014/main" id="{2364BB2B-CC24-4F2A-BA69-0913430A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30" y="90658"/>
            <a:ext cx="9341137" cy="939287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negative mass universe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C6E0E5-69BA-4ED9-B6D6-3D7A6DED52AA}"/>
                  </a:ext>
                </a:extLst>
              </p:cNvPr>
              <p:cNvSpPr txBox="1"/>
              <p:nvPr/>
            </p:nvSpPr>
            <p:spPr>
              <a:xfrm>
                <a:off x="5847117" y="5969361"/>
                <a:ext cx="6348782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latin typeface="+mj-lt"/>
                  </a:rPr>
                  <a:t>We construct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sz="2400" b="0" dirty="0">
                    <a:latin typeface="+mj-lt"/>
                  </a:rPr>
                  <a:t> state in the blue frame, analogous to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b="0" dirty="0">
                    <a:latin typeface="+mj-lt"/>
                  </a:rPr>
                  <a:t> state in the red frame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C6E0E5-69BA-4ED9-B6D6-3D7A6DED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17" y="5969361"/>
                <a:ext cx="6348782" cy="830997"/>
              </a:xfrm>
              <a:prstGeom prst="rect">
                <a:avLst/>
              </a:prstGeom>
              <a:blipFill>
                <a:blip r:embed="rId51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0">
                <a:extLst>
                  <a:ext uri="{FF2B5EF4-FFF2-40B4-BE49-F238E27FC236}">
                    <a16:creationId xmlns:a16="http://schemas.microsoft.com/office/drawing/2014/main" id="{85260768-B3B2-4D1F-A6D7-4AB73DBF9115}"/>
                  </a:ext>
                </a:extLst>
              </p:cNvPr>
              <p:cNvSpPr txBox="1"/>
              <p:nvPr/>
            </p:nvSpPr>
            <p:spPr>
              <a:xfrm rot="18964828">
                <a:off x="9628305" y="2682104"/>
                <a:ext cx="648231" cy="251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2" name="TextBox 70">
                <a:extLst>
                  <a:ext uri="{FF2B5EF4-FFF2-40B4-BE49-F238E27FC236}">
                    <a16:creationId xmlns:a16="http://schemas.microsoft.com/office/drawing/2014/main" id="{85260768-B3B2-4D1F-A6D7-4AB73DBF9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828">
                <a:off x="9628305" y="2682104"/>
                <a:ext cx="648231" cy="251649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256B807F-2BD6-4949-36E3-269AFB9ADE60}"/>
              </a:ext>
            </a:extLst>
          </p:cNvPr>
          <p:cNvSpPr txBox="1"/>
          <p:nvPr/>
        </p:nvSpPr>
        <p:spPr>
          <a:xfrm>
            <a:off x="9006435" y="1248110"/>
            <a:ext cx="3027207" cy="646331"/>
          </a:xfrm>
          <a:custGeom>
            <a:avLst/>
            <a:gdLst>
              <a:gd name="connsiteX0" fmla="*/ 0 w 3027207"/>
              <a:gd name="connsiteY0" fmla="*/ 0 h 646331"/>
              <a:gd name="connsiteX1" fmla="*/ 575169 w 3027207"/>
              <a:gd name="connsiteY1" fmla="*/ 0 h 646331"/>
              <a:gd name="connsiteX2" fmla="*/ 1150339 w 3027207"/>
              <a:gd name="connsiteY2" fmla="*/ 0 h 646331"/>
              <a:gd name="connsiteX3" fmla="*/ 1816324 w 3027207"/>
              <a:gd name="connsiteY3" fmla="*/ 0 h 646331"/>
              <a:gd name="connsiteX4" fmla="*/ 2482310 w 3027207"/>
              <a:gd name="connsiteY4" fmla="*/ 0 h 646331"/>
              <a:gd name="connsiteX5" fmla="*/ 3027207 w 3027207"/>
              <a:gd name="connsiteY5" fmla="*/ 0 h 646331"/>
              <a:gd name="connsiteX6" fmla="*/ 3027207 w 3027207"/>
              <a:gd name="connsiteY6" fmla="*/ 646331 h 646331"/>
              <a:gd name="connsiteX7" fmla="*/ 2361221 w 3027207"/>
              <a:gd name="connsiteY7" fmla="*/ 646331 h 646331"/>
              <a:gd name="connsiteX8" fmla="*/ 1846596 w 3027207"/>
              <a:gd name="connsiteY8" fmla="*/ 646331 h 646331"/>
              <a:gd name="connsiteX9" fmla="*/ 1180611 w 3027207"/>
              <a:gd name="connsiteY9" fmla="*/ 646331 h 646331"/>
              <a:gd name="connsiteX10" fmla="*/ 635713 w 3027207"/>
              <a:gd name="connsiteY10" fmla="*/ 646331 h 646331"/>
              <a:gd name="connsiteX11" fmla="*/ 0 w 3027207"/>
              <a:gd name="connsiteY11" fmla="*/ 646331 h 646331"/>
              <a:gd name="connsiteX12" fmla="*/ 0 w 3027207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7207" h="646331" fill="none" extrusionOk="0">
                <a:moveTo>
                  <a:pt x="0" y="0"/>
                </a:moveTo>
                <a:cubicBezTo>
                  <a:pt x="175802" y="3865"/>
                  <a:pt x="293838" y="-13424"/>
                  <a:pt x="575169" y="0"/>
                </a:cubicBezTo>
                <a:cubicBezTo>
                  <a:pt x="856500" y="13424"/>
                  <a:pt x="924766" y="-12534"/>
                  <a:pt x="1150339" y="0"/>
                </a:cubicBezTo>
                <a:cubicBezTo>
                  <a:pt x="1375912" y="12534"/>
                  <a:pt x="1661746" y="23729"/>
                  <a:pt x="1816324" y="0"/>
                </a:cubicBezTo>
                <a:cubicBezTo>
                  <a:pt x="1970902" y="-23729"/>
                  <a:pt x="2162803" y="29993"/>
                  <a:pt x="2482310" y="0"/>
                </a:cubicBezTo>
                <a:cubicBezTo>
                  <a:pt x="2801817" y="-29993"/>
                  <a:pt x="2856187" y="-16960"/>
                  <a:pt x="3027207" y="0"/>
                </a:cubicBezTo>
                <a:cubicBezTo>
                  <a:pt x="3046674" y="278690"/>
                  <a:pt x="3018300" y="430858"/>
                  <a:pt x="3027207" y="646331"/>
                </a:cubicBezTo>
                <a:cubicBezTo>
                  <a:pt x="2726913" y="668645"/>
                  <a:pt x="2648007" y="672215"/>
                  <a:pt x="2361221" y="646331"/>
                </a:cubicBezTo>
                <a:cubicBezTo>
                  <a:pt x="2074435" y="620447"/>
                  <a:pt x="1998014" y="639660"/>
                  <a:pt x="1846596" y="646331"/>
                </a:cubicBezTo>
                <a:cubicBezTo>
                  <a:pt x="1695179" y="653002"/>
                  <a:pt x="1440371" y="643325"/>
                  <a:pt x="1180611" y="646331"/>
                </a:cubicBezTo>
                <a:cubicBezTo>
                  <a:pt x="920851" y="649337"/>
                  <a:pt x="798525" y="654022"/>
                  <a:pt x="635713" y="646331"/>
                </a:cubicBezTo>
                <a:cubicBezTo>
                  <a:pt x="472901" y="638640"/>
                  <a:pt x="195398" y="626797"/>
                  <a:pt x="0" y="646331"/>
                </a:cubicBezTo>
                <a:cubicBezTo>
                  <a:pt x="18436" y="459987"/>
                  <a:pt x="-25134" y="141277"/>
                  <a:pt x="0" y="0"/>
                </a:cubicBezTo>
                <a:close/>
              </a:path>
              <a:path w="3027207" h="646331" stroke="0" extrusionOk="0">
                <a:moveTo>
                  <a:pt x="0" y="0"/>
                </a:moveTo>
                <a:cubicBezTo>
                  <a:pt x="255207" y="-1011"/>
                  <a:pt x="415679" y="-3895"/>
                  <a:pt x="605441" y="0"/>
                </a:cubicBezTo>
                <a:cubicBezTo>
                  <a:pt x="795203" y="3895"/>
                  <a:pt x="985419" y="-14172"/>
                  <a:pt x="1210883" y="0"/>
                </a:cubicBezTo>
                <a:cubicBezTo>
                  <a:pt x="1436347" y="14172"/>
                  <a:pt x="1578698" y="24234"/>
                  <a:pt x="1876868" y="0"/>
                </a:cubicBezTo>
                <a:cubicBezTo>
                  <a:pt x="2175039" y="-24234"/>
                  <a:pt x="2213559" y="10657"/>
                  <a:pt x="2391494" y="0"/>
                </a:cubicBezTo>
                <a:cubicBezTo>
                  <a:pt x="2569429" y="-10657"/>
                  <a:pt x="2757150" y="-6380"/>
                  <a:pt x="3027207" y="0"/>
                </a:cubicBezTo>
                <a:cubicBezTo>
                  <a:pt x="3002059" y="218141"/>
                  <a:pt x="3051876" y="340479"/>
                  <a:pt x="3027207" y="646331"/>
                </a:cubicBezTo>
                <a:cubicBezTo>
                  <a:pt x="2742541" y="628553"/>
                  <a:pt x="2555389" y="661101"/>
                  <a:pt x="2421766" y="646331"/>
                </a:cubicBezTo>
                <a:cubicBezTo>
                  <a:pt x="2288143" y="631561"/>
                  <a:pt x="2033750" y="672790"/>
                  <a:pt x="1755780" y="646331"/>
                </a:cubicBezTo>
                <a:cubicBezTo>
                  <a:pt x="1477810" y="619872"/>
                  <a:pt x="1452546" y="621679"/>
                  <a:pt x="1180611" y="646331"/>
                </a:cubicBezTo>
                <a:cubicBezTo>
                  <a:pt x="908676" y="670983"/>
                  <a:pt x="832360" y="670315"/>
                  <a:pt x="544897" y="646331"/>
                </a:cubicBezTo>
                <a:cubicBezTo>
                  <a:pt x="257434" y="622347"/>
                  <a:pt x="164214" y="651876"/>
                  <a:pt x="0" y="646331"/>
                </a:cubicBezTo>
                <a:cubicBezTo>
                  <a:pt x="7350" y="383964"/>
                  <a:pt x="-8958" y="2360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</a:t>
            </a:r>
            <a:r>
              <a:rPr lang="en-US" dirty="0">
                <a:effectLst/>
                <a:latin typeface="+mj-lt"/>
              </a:rPr>
              <a:t>etric extends through ring singularity to negative r values</a:t>
            </a:r>
            <a:endParaRPr lang="en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E5D79E-E806-4E1E-D73B-92CFB4B4F372}"/>
              </a:ext>
            </a:extLst>
          </p:cNvPr>
          <p:cNvCxnSpPr>
            <a:cxnSpLocks/>
          </p:cNvCxnSpPr>
          <p:nvPr/>
        </p:nvCxnSpPr>
        <p:spPr>
          <a:xfrm flipH="1">
            <a:off x="10439806" y="1921439"/>
            <a:ext cx="441206" cy="111967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EF3536F-4C15-FE7C-EB16-AFAD1CE6A277}"/>
              </a:ext>
            </a:extLst>
          </p:cNvPr>
          <p:cNvSpPr txBox="1"/>
          <p:nvPr/>
        </p:nvSpPr>
        <p:spPr>
          <a:xfrm>
            <a:off x="4866575" y="1104595"/>
            <a:ext cx="2289542" cy="646331"/>
          </a:xfrm>
          <a:custGeom>
            <a:avLst/>
            <a:gdLst>
              <a:gd name="connsiteX0" fmla="*/ 0 w 2289542"/>
              <a:gd name="connsiteY0" fmla="*/ 0 h 646331"/>
              <a:gd name="connsiteX1" fmla="*/ 572386 w 2289542"/>
              <a:gd name="connsiteY1" fmla="*/ 0 h 646331"/>
              <a:gd name="connsiteX2" fmla="*/ 1121876 w 2289542"/>
              <a:gd name="connsiteY2" fmla="*/ 0 h 646331"/>
              <a:gd name="connsiteX3" fmla="*/ 1648470 w 2289542"/>
              <a:gd name="connsiteY3" fmla="*/ 0 h 646331"/>
              <a:gd name="connsiteX4" fmla="*/ 2289542 w 2289542"/>
              <a:gd name="connsiteY4" fmla="*/ 0 h 646331"/>
              <a:gd name="connsiteX5" fmla="*/ 2289542 w 2289542"/>
              <a:gd name="connsiteY5" fmla="*/ 646331 h 646331"/>
              <a:gd name="connsiteX6" fmla="*/ 1785843 w 2289542"/>
              <a:gd name="connsiteY6" fmla="*/ 646331 h 646331"/>
              <a:gd name="connsiteX7" fmla="*/ 1236353 w 2289542"/>
              <a:gd name="connsiteY7" fmla="*/ 646331 h 646331"/>
              <a:gd name="connsiteX8" fmla="*/ 686863 w 2289542"/>
              <a:gd name="connsiteY8" fmla="*/ 646331 h 646331"/>
              <a:gd name="connsiteX9" fmla="*/ 0 w 2289542"/>
              <a:gd name="connsiteY9" fmla="*/ 646331 h 646331"/>
              <a:gd name="connsiteX10" fmla="*/ 0 w 2289542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9542" h="646331" fill="none" extrusionOk="0">
                <a:moveTo>
                  <a:pt x="0" y="0"/>
                </a:moveTo>
                <a:cubicBezTo>
                  <a:pt x="223824" y="-3183"/>
                  <a:pt x="443795" y="10687"/>
                  <a:pt x="572386" y="0"/>
                </a:cubicBezTo>
                <a:cubicBezTo>
                  <a:pt x="700977" y="-10687"/>
                  <a:pt x="953429" y="-8920"/>
                  <a:pt x="1121876" y="0"/>
                </a:cubicBezTo>
                <a:cubicBezTo>
                  <a:pt x="1290323" y="8920"/>
                  <a:pt x="1426501" y="-13366"/>
                  <a:pt x="1648470" y="0"/>
                </a:cubicBezTo>
                <a:cubicBezTo>
                  <a:pt x="1870439" y="13366"/>
                  <a:pt x="2027204" y="-323"/>
                  <a:pt x="2289542" y="0"/>
                </a:cubicBezTo>
                <a:cubicBezTo>
                  <a:pt x="2308855" y="244877"/>
                  <a:pt x="2279159" y="385574"/>
                  <a:pt x="2289542" y="646331"/>
                </a:cubicBezTo>
                <a:cubicBezTo>
                  <a:pt x="2176070" y="644210"/>
                  <a:pt x="1937650" y="660494"/>
                  <a:pt x="1785843" y="646331"/>
                </a:cubicBezTo>
                <a:cubicBezTo>
                  <a:pt x="1634036" y="632168"/>
                  <a:pt x="1472792" y="651676"/>
                  <a:pt x="1236353" y="646331"/>
                </a:cubicBezTo>
                <a:cubicBezTo>
                  <a:pt x="999914" y="640987"/>
                  <a:pt x="958135" y="672425"/>
                  <a:pt x="686863" y="646331"/>
                </a:cubicBezTo>
                <a:cubicBezTo>
                  <a:pt x="415591" y="620238"/>
                  <a:pt x="151459" y="666640"/>
                  <a:pt x="0" y="646331"/>
                </a:cubicBezTo>
                <a:cubicBezTo>
                  <a:pt x="-12040" y="392478"/>
                  <a:pt x="-31281" y="168668"/>
                  <a:pt x="0" y="0"/>
                </a:cubicBezTo>
                <a:close/>
              </a:path>
              <a:path w="2289542" h="646331" stroke="0" extrusionOk="0">
                <a:moveTo>
                  <a:pt x="0" y="0"/>
                </a:moveTo>
                <a:cubicBezTo>
                  <a:pt x="229684" y="-25729"/>
                  <a:pt x="307237" y="17073"/>
                  <a:pt x="572386" y="0"/>
                </a:cubicBezTo>
                <a:cubicBezTo>
                  <a:pt x="837535" y="-17073"/>
                  <a:pt x="979034" y="21620"/>
                  <a:pt x="1144771" y="0"/>
                </a:cubicBezTo>
                <a:cubicBezTo>
                  <a:pt x="1310508" y="-21620"/>
                  <a:pt x="1510311" y="22072"/>
                  <a:pt x="1762947" y="0"/>
                </a:cubicBezTo>
                <a:cubicBezTo>
                  <a:pt x="2015583" y="-22072"/>
                  <a:pt x="2071272" y="8976"/>
                  <a:pt x="2289542" y="0"/>
                </a:cubicBezTo>
                <a:cubicBezTo>
                  <a:pt x="2265814" y="282219"/>
                  <a:pt x="2281676" y="332536"/>
                  <a:pt x="2289542" y="646331"/>
                </a:cubicBezTo>
                <a:cubicBezTo>
                  <a:pt x="2123000" y="630743"/>
                  <a:pt x="1999043" y="656217"/>
                  <a:pt x="1762947" y="646331"/>
                </a:cubicBezTo>
                <a:cubicBezTo>
                  <a:pt x="1526851" y="636445"/>
                  <a:pt x="1397580" y="641289"/>
                  <a:pt x="1213457" y="646331"/>
                </a:cubicBezTo>
                <a:cubicBezTo>
                  <a:pt x="1029334" y="651374"/>
                  <a:pt x="849842" y="653935"/>
                  <a:pt x="595281" y="646331"/>
                </a:cubicBezTo>
                <a:cubicBezTo>
                  <a:pt x="340720" y="638727"/>
                  <a:pt x="278150" y="619900"/>
                  <a:pt x="0" y="646331"/>
                </a:cubicBezTo>
                <a:cubicBezTo>
                  <a:pt x="28349" y="426231"/>
                  <a:pt x="-6478" y="18229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form of the m</a:t>
            </a:r>
            <a:r>
              <a:rPr lang="en-US" dirty="0">
                <a:effectLst/>
                <a:latin typeface="+mj-lt"/>
              </a:rPr>
              <a:t>etric stays the same</a:t>
            </a:r>
            <a:endParaRPr lang="en-IL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387DCD-2789-9A6E-16E9-13FBB2019F5A}"/>
              </a:ext>
            </a:extLst>
          </p:cNvPr>
          <p:cNvSpPr txBox="1"/>
          <p:nvPr/>
        </p:nvSpPr>
        <p:spPr>
          <a:xfrm>
            <a:off x="2016526" y="4060497"/>
            <a:ext cx="3157387" cy="646331"/>
          </a:xfrm>
          <a:custGeom>
            <a:avLst/>
            <a:gdLst>
              <a:gd name="connsiteX0" fmla="*/ 0 w 3157387"/>
              <a:gd name="connsiteY0" fmla="*/ 0 h 646331"/>
              <a:gd name="connsiteX1" fmla="*/ 599904 w 3157387"/>
              <a:gd name="connsiteY1" fmla="*/ 0 h 646331"/>
              <a:gd name="connsiteX2" fmla="*/ 1199807 w 3157387"/>
              <a:gd name="connsiteY2" fmla="*/ 0 h 646331"/>
              <a:gd name="connsiteX3" fmla="*/ 1894432 w 3157387"/>
              <a:gd name="connsiteY3" fmla="*/ 0 h 646331"/>
              <a:gd name="connsiteX4" fmla="*/ 2589057 w 3157387"/>
              <a:gd name="connsiteY4" fmla="*/ 0 h 646331"/>
              <a:gd name="connsiteX5" fmla="*/ 3157387 w 3157387"/>
              <a:gd name="connsiteY5" fmla="*/ 0 h 646331"/>
              <a:gd name="connsiteX6" fmla="*/ 3157387 w 3157387"/>
              <a:gd name="connsiteY6" fmla="*/ 646331 h 646331"/>
              <a:gd name="connsiteX7" fmla="*/ 2462762 w 3157387"/>
              <a:gd name="connsiteY7" fmla="*/ 646331 h 646331"/>
              <a:gd name="connsiteX8" fmla="*/ 1926006 w 3157387"/>
              <a:gd name="connsiteY8" fmla="*/ 646331 h 646331"/>
              <a:gd name="connsiteX9" fmla="*/ 1231381 w 3157387"/>
              <a:gd name="connsiteY9" fmla="*/ 646331 h 646331"/>
              <a:gd name="connsiteX10" fmla="*/ 663051 w 3157387"/>
              <a:gd name="connsiteY10" fmla="*/ 646331 h 646331"/>
              <a:gd name="connsiteX11" fmla="*/ 0 w 3157387"/>
              <a:gd name="connsiteY11" fmla="*/ 646331 h 646331"/>
              <a:gd name="connsiteX12" fmla="*/ 0 w 3157387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387" h="646331" fill="none" extrusionOk="0">
                <a:moveTo>
                  <a:pt x="0" y="0"/>
                </a:moveTo>
                <a:cubicBezTo>
                  <a:pt x="182759" y="-13525"/>
                  <a:pt x="311146" y="-6919"/>
                  <a:pt x="599904" y="0"/>
                </a:cubicBezTo>
                <a:cubicBezTo>
                  <a:pt x="888662" y="6919"/>
                  <a:pt x="1014684" y="-12194"/>
                  <a:pt x="1199807" y="0"/>
                </a:cubicBezTo>
                <a:cubicBezTo>
                  <a:pt x="1384930" y="12194"/>
                  <a:pt x="1650782" y="-21072"/>
                  <a:pt x="1894432" y="0"/>
                </a:cubicBezTo>
                <a:cubicBezTo>
                  <a:pt x="2138082" y="21072"/>
                  <a:pt x="2339039" y="3930"/>
                  <a:pt x="2589057" y="0"/>
                </a:cubicBezTo>
                <a:cubicBezTo>
                  <a:pt x="2839076" y="-3930"/>
                  <a:pt x="2998943" y="1791"/>
                  <a:pt x="3157387" y="0"/>
                </a:cubicBezTo>
                <a:cubicBezTo>
                  <a:pt x="3176854" y="278690"/>
                  <a:pt x="3148480" y="430858"/>
                  <a:pt x="3157387" y="646331"/>
                </a:cubicBezTo>
                <a:cubicBezTo>
                  <a:pt x="2905860" y="670927"/>
                  <a:pt x="2785467" y="672053"/>
                  <a:pt x="2462762" y="646331"/>
                </a:cubicBezTo>
                <a:cubicBezTo>
                  <a:pt x="2140058" y="620609"/>
                  <a:pt x="2121585" y="643237"/>
                  <a:pt x="1926006" y="646331"/>
                </a:cubicBezTo>
                <a:cubicBezTo>
                  <a:pt x="1730427" y="649425"/>
                  <a:pt x="1466526" y="672971"/>
                  <a:pt x="1231381" y="646331"/>
                </a:cubicBezTo>
                <a:cubicBezTo>
                  <a:pt x="996237" y="619691"/>
                  <a:pt x="777309" y="646279"/>
                  <a:pt x="663051" y="646331"/>
                </a:cubicBezTo>
                <a:cubicBezTo>
                  <a:pt x="548793" y="646384"/>
                  <a:pt x="218143" y="667341"/>
                  <a:pt x="0" y="646331"/>
                </a:cubicBezTo>
                <a:cubicBezTo>
                  <a:pt x="18436" y="459987"/>
                  <a:pt x="-25134" y="141277"/>
                  <a:pt x="0" y="0"/>
                </a:cubicBezTo>
                <a:close/>
              </a:path>
              <a:path w="3157387" h="646331" stroke="0" extrusionOk="0">
                <a:moveTo>
                  <a:pt x="0" y="0"/>
                </a:moveTo>
                <a:cubicBezTo>
                  <a:pt x="292000" y="12759"/>
                  <a:pt x="427561" y="-24691"/>
                  <a:pt x="631477" y="0"/>
                </a:cubicBezTo>
                <a:cubicBezTo>
                  <a:pt x="835393" y="24691"/>
                  <a:pt x="987264" y="10629"/>
                  <a:pt x="1262955" y="0"/>
                </a:cubicBezTo>
                <a:cubicBezTo>
                  <a:pt x="1538646" y="-10629"/>
                  <a:pt x="1637626" y="-27080"/>
                  <a:pt x="1957580" y="0"/>
                </a:cubicBezTo>
                <a:cubicBezTo>
                  <a:pt x="2277534" y="27080"/>
                  <a:pt x="2320795" y="-22064"/>
                  <a:pt x="2494336" y="0"/>
                </a:cubicBezTo>
                <a:cubicBezTo>
                  <a:pt x="2667877" y="22064"/>
                  <a:pt x="2896355" y="8931"/>
                  <a:pt x="3157387" y="0"/>
                </a:cubicBezTo>
                <a:cubicBezTo>
                  <a:pt x="3132239" y="218141"/>
                  <a:pt x="3182056" y="340479"/>
                  <a:pt x="3157387" y="646331"/>
                </a:cubicBezTo>
                <a:cubicBezTo>
                  <a:pt x="2876134" y="661365"/>
                  <a:pt x="2726808" y="657643"/>
                  <a:pt x="2525910" y="646331"/>
                </a:cubicBezTo>
                <a:cubicBezTo>
                  <a:pt x="2325012" y="635019"/>
                  <a:pt x="2135801" y="624576"/>
                  <a:pt x="1831284" y="646331"/>
                </a:cubicBezTo>
                <a:cubicBezTo>
                  <a:pt x="1526767" y="668086"/>
                  <a:pt x="1513862" y="638746"/>
                  <a:pt x="1231381" y="646331"/>
                </a:cubicBezTo>
                <a:cubicBezTo>
                  <a:pt x="948900" y="653916"/>
                  <a:pt x="707994" y="678876"/>
                  <a:pt x="568330" y="646331"/>
                </a:cubicBezTo>
                <a:cubicBezTo>
                  <a:pt x="428666" y="613786"/>
                  <a:pt x="198382" y="623895"/>
                  <a:pt x="0" y="646331"/>
                </a:cubicBezTo>
                <a:cubicBezTo>
                  <a:pt x="7350" y="383964"/>
                  <a:pt x="-8958" y="2360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Repelling rather than attracting</a:t>
            </a:r>
          </a:p>
          <a:p>
            <a:r>
              <a:rPr lang="en-US" dirty="0">
                <a:latin typeface="+mj-lt"/>
              </a:rPr>
              <a:t>“Negative mass universe”</a:t>
            </a:r>
            <a:endParaRPr lang="en-IL" dirty="0"/>
          </a:p>
        </p:txBody>
      </p:sp>
      <p:pic>
        <p:nvPicPr>
          <p:cNvPr id="83" name="Picture 2" descr="×ª××× × ×§×©××¨×">
            <a:extLst>
              <a:ext uri="{FF2B5EF4-FFF2-40B4-BE49-F238E27FC236}">
                <a16:creationId xmlns:a16="http://schemas.microsoft.com/office/drawing/2014/main" id="{00CD9EA6-6A55-C13D-B8FF-A30296951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7324" b="59155" l="11719" r="77500">
                        <a14:foregroundMark x1="74063" y1="46831" x2="74063" y2="46831"/>
                        <a14:foregroundMark x1="77500" y1="44718" x2="77500" y2="44718"/>
                        <a14:foregroundMark x1="14219" y1="45070" x2="14219" y2="45070"/>
                        <a14:foregroundMark x1="11719" y1="49296" x2="11719" y2="4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9" t="35008" r="22934" b="39838"/>
          <a:stretch/>
        </p:blipFill>
        <p:spPr bwMode="auto">
          <a:xfrm rot="18967771" flipH="1">
            <a:off x="10136264" y="5168294"/>
            <a:ext cx="1296200" cy="3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×ª××× × ×§×©××¨×">
            <a:extLst>
              <a:ext uri="{FF2B5EF4-FFF2-40B4-BE49-F238E27FC236}">
                <a16:creationId xmlns:a16="http://schemas.microsoft.com/office/drawing/2014/main" id="{BA9AA9C9-6FDC-11D2-9E58-E22D4B6E1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7324" b="59155" l="11719" r="77500">
                        <a14:foregroundMark x1="74063" y1="46831" x2="74063" y2="46831"/>
                        <a14:foregroundMark x1="77500" y1="44718" x2="77500" y2="44718"/>
                        <a14:foregroundMark x1="14219" y1="45070" x2="14219" y2="45070"/>
                        <a14:foregroundMark x1="11719" y1="49296" x2="11719" y2="4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9" t="35008" r="22934" b="39838"/>
          <a:stretch/>
        </p:blipFill>
        <p:spPr bwMode="auto">
          <a:xfrm rot="18967771" flipH="1">
            <a:off x="10143375" y="3393212"/>
            <a:ext cx="1296200" cy="3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E76A55-9919-7B03-DB4F-755286DF87AF}"/>
              </a:ext>
            </a:extLst>
          </p:cNvPr>
          <p:cNvGrpSpPr/>
          <p:nvPr/>
        </p:nvGrpSpPr>
        <p:grpSpPr>
          <a:xfrm>
            <a:off x="8487319" y="2354113"/>
            <a:ext cx="1978930" cy="1645187"/>
            <a:chOff x="5035997" y="4641393"/>
            <a:chExt cx="1978930" cy="1645187"/>
          </a:xfrm>
        </p:grpSpPr>
        <p:pic>
          <p:nvPicPr>
            <p:cNvPr id="90" name="Picture 2" descr="×ª××× × ×§×©××¨×">
              <a:extLst>
                <a:ext uri="{FF2B5EF4-FFF2-40B4-BE49-F238E27FC236}">
                  <a16:creationId xmlns:a16="http://schemas.microsoft.com/office/drawing/2014/main" id="{5D5E599A-D8A6-CE4E-E14C-9F5A2B5A7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0174" b="37217"/>
            <a:stretch/>
          </p:blipFill>
          <p:spPr bwMode="auto">
            <a:xfrm rot="2682825" flipH="1">
              <a:off x="5553397" y="5324415"/>
              <a:ext cx="1177827" cy="37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×ª××× × ×§×©××¨×">
              <a:extLst>
                <a:ext uri="{FF2B5EF4-FFF2-40B4-BE49-F238E27FC236}">
                  <a16:creationId xmlns:a16="http://schemas.microsoft.com/office/drawing/2014/main" id="{1D7D493E-AC93-3989-C9BE-920F816EB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9" t="35008" r="33978" b="39083"/>
            <a:stretch/>
          </p:blipFill>
          <p:spPr bwMode="auto">
            <a:xfrm rot="2682825" flipH="1">
              <a:off x="5035997" y="4641393"/>
              <a:ext cx="845465" cy="3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×ª××× × ×§×©××¨×">
              <a:extLst>
                <a:ext uri="{FF2B5EF4-FFF2-40B4-BE49-F238E27FC236}">
                  <a16:creationId xmlns:a16="http://schemas.microsoft.com/office/drawing/2014/main" id="{73E949E8-54AC-08DD-F801-954232D460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56496" b="37217"/>
            <a:stretch/>
          </p:blipFill>
          <p:spPr bwMode="auto">
            <a:xfrm rot="2682825" flipH="1">
              <a:off x="6443605" y="5907059"/>
              <a:ext cx="571322" cy="37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9E9531C-6D85-FD64-392B-A10838B23DC8}"/>
              </a:ext>
            </a:extLst>
          </p:cNvPr>
          <p:cNvGrpSpPr/>
          <p:nvPr/>
        </p:nvGrpSpPr>
        <p:grpSpPr>
          <a:xfrm>
            <a:off x="8499427" y="4148651"/>
            <a:ext cx="1978930" cy="1645187"/>
            <a:chOff x="5035997" y="4641393"/>
            <a:chExt cx="1978930" cy="1645187"/>
          </a:xfrm>
        </p:grpSpPr>
        <p:pic>
          <p:nvPicPr>
            <p:cNvPr id="94" name="Picture 2" descr="×ª××× × ×§×©××¨×">
              <a:extLst>
                <a:ext uri="{FF2B5EF4-FFF2-40B4-BE49-F238E27FC236}">
                  <a16:creationId xmlns:a16="http://schemas.microsoft.com/office/drawing/2014/main" id="{C89E8CFA-6F55-BE65-426D-E642E85A9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20174" b="37217"/>
            <a:stretch/>
          </p:blipFill>
          <p:spPr bwMode="auto">
            <a:xfrm rot="2682825" flipH="1">
              <a:off x="5553397" y="5324415"/>
              <a:ext cx="1177827" cy="37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×ª××× × ×§×©××¨×">
              <a:extLst>
                <a:ext uri="{FF2B5EF4-FFF2-40B4-BE49-F238E27FC236}">
                  <a16:creationId xmlns:a16="http://schemas.microsoft.com/office/drawing/2014/main" id="{899F7177-B4FE-307E-E77C-E7927F0B7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9" t="35008" r="33978" b="39083"/>
            <a:stretch/>
          </p:blipFill>
          <p:spPr bwMode="auto">
            <a:xfrm rot="2682825" flipH="1">
              <a:off x="5035997" y="4641393"/>
              <a:ext cx="845465" cy="3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×ª××× × ×§×©××¨×">
              <a:extLst>
                <a:ext uri="{FF2B5EF4-FFF2-40B4-BE49-F238E27FC236}">
                  <a16:creationId xmlns:a16="http://schemas.microsoft.com/office/drawing/2014/main" id="{9E25F362-C58F-C219-F7D1-3F1B3CD7A0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37324" b="59155" l="11719" r="77500">
                          <a14:foregroundMark x1="74063" y1="46831" x2="74063" y2="46831"/>
                          <a14:foregroundMark x1="77500" y1="44718" x2="77500" y2="44718"/>
                          <a14:foregroundMark x1="14219" y1="45070" x2="14219" y2="45070"/>
                          <a14:foregroundMark x1="11719" y1="49296" x2="11719" y2="4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" t="35008" r="56496" b="37217"/>
            <a:stretch/>
          </p:blipFill>
          <p:spPr bwMode="auto">
            <a:xfrm rot="2682825" flipH="1">
              <a:off x="6443605" y="5907059"/>
              <a:ext cx="571322" cy="37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56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4" grpId="3" animBg="1"/>
      <p:bldP spid="10" grpId="0"/>
      <p:bldP spid="12" grpId="0"/>
      <p:bldP spid="13" grpId="0"/>
      <p:bldP spid="51" grpId="0"/>
      <p:bldP spid="54" grpId="0" animBg="1"/>
      <p:bldP spid="63" grpId="0"/>
      <p:bldP spid="103" grpId="0"/>
      <p:bldP spid="104" grpId="0"/>
      <p:bldP spid="105" grpId="0"/>
      <p:bldP spid="106" grpId="0"/>
      <p:bldP spid="47" grpId="0" animBg="1"/>
      <p:bldP spid="74" grpId="0" animBg="1"/>
      <p:bldP spid="74" grpId="1" animBg="1"/>
      <p:bldP spid="75" grpId="0" animBg="1"/>
      <p:bldP spid="75" grpId="1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6" grpId="1"/>
      <p:bldP spid="71" grpId="0" animBg="1"/>
      <p:bldP spid="73" grpId="0" animBg="1"/>
      <p:bldP spid="73" grpId="1" animBg="1"/>
      <p:bldP spid="85" grpId="0" animBg="1"/>
      <p:bldP spid="85" grpId="1" animBg="1"/>
      <p:bldP spid="87" grpId="0" animBg="1"/>
      <p:bldP spid="8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B0BEEB14-506B-EFB8-0B60-ABC462E56F46}"/>
              </a:ext>
            </a:extLst>
          </p:cNvPr>
          <p:cNvSpPr/>
          <p:nvPr/>
        </p:nvSpPr>
        <p:spPr>
          <a:xfrm>
            <a:off x="1805396" y="5556058"/>
            <a:ext cx="6628694" cy="1134639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BD3B73-7659-9A0B-4E4C-A20FB401C3EF}"/>
              </a:ext>
            </a:extLst>
          </p:cNvPr>
          <p:cNvSpPr/>
          <p:nvPr/>
        </p:nvSpPr>
        <p:spPr>
          <a:xfrm>
            <a:off x="3419903" y="2991742"/>
            <a:ext cx="3340762" cy="727282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A3F29C-A51B-4ACE-83C5-C53E759FA5C6}"/>
              </a:ext>
            </a:extLst>
          </p:cNvPr>
          <p:cNvSpPr/>
          <p:nvPr/>
        </p:nvSpPr>
        <p:spPr>
          <a:xfrm rot="18911461" flipV="1">
            <a:off x="8570154" y="2697911"/>
            <a:ext cx="2494043" cy="1262453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35F035-94BF-4D4F-A7F8-54BAAA7BCBD0}"/>
              </a:ext>
            </a:extLst>
          </p:cNvPr>
          <p:cNvSpPr/>
          <p:nvPr/>
        </p:nvSpPr>
        <p:spPr>
          <a:xfrm rot="2688539">
            <a:off x="8541746" y="1822800"/>
            <a:ext cx="2525370" cy="124677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EDC1C-64F3-4684-855C-8872E4DA9C33}"/>
              </a:ext>
            </a:extLst>
          </p:cNvPr>
          <p:cNvSpPr/>
          <p:nvPr/>
        </p:nvSpPr>
        <p:spPr>
          <a:xfrm rot="2700000" flipH="1" flipV="1">
            <a:off x="7654425" y="920031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72D59-4DDA-4488-A2B0-580A774624C4}"/>
              </a:ext>
            </a:extLst>
          </p:cNvPr>
          <p:cNvSpPr/>
          <p:nvPr/>
        </p:nvSpPr>
        <p:spPr>
          <a:xfrm rot="18900000" flipV="1">
            <a:off x="9618948" y="474138"/>
            <a:ext cx="1257831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1B1AE-DCD6-49EA-A131-34C1FA3DA0E0}"/>
              </a:ext>
            </a:extLst>
          </p:cNvPr>
          <p:cNvSpPr/>
          <p:nvPr/>
        </p:nvSpPr>
        <p:spPr>
          <a:xfrm rot="18900000" flipV="1">
            <a:off x="7646526" y="1814900"/>
            <a:ext cx="2529713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B952E-BA2D-4B2E-A013-243710FCC87E}"/>
              </a:ext>
            </a:extLst>
          </p:cNvPr>
          <p:cNvSpPr/>
          <p:nvPr/>
        </p:nvSpPr>
        <p:spPr>
          <a:xfrm rot="18900000" flipV="1">
            <a:off x="7658699" y="3589627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AF60E-6A84-4269-9CA2-98BAE5F5E56F}"/>
              </a:ext>
            </a:extLst>
          </p:cNvPr>
          <p:cNvSpPr/>
          <p:nvPr/>
        </p:nvSpPr>
        <p:spPr>
          <a:xfrm rot="18900000" flipV="1">
            <a:off x="8542860" y="2703975"/>
            <a:ext cx="2520000" cy="12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0">
                <a:extLst>
                  <a:ext uri="{FF2B5EF4-FFF2-40B4-BE49-F238E27FC236}">
                    <a16:creationId xmlns:a16="http://schemas.microsoft.com/office/drawing/2014/main" id="{F03BC032-04A5-46C4-90B4-39FBDCA6FE75}"/>
                  </a:ext>
                </a:extLst>
              </p:cNvPr>
              <p:cNvSpPr txBox="1"/>
              <p:nvPr/>
            </p:nvSpPr>
            <p:spPr>
              <a:xfrm rot="16200000">
                <a:off x="9826026" y="2685225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Box 70">
                <a:extLst>
                  <a:ext uri="{FF2B5EF4-FFF2-40B4-BE49-F238E27FC236}">
                    <a16:creationId xmlns:a16="http://schemas.microsoft.com/office/drawing/2014/main" id="{F03BC032-04A5-46C4-90B4-39FBDCA6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826026" y="2685225"/>
                <a:ext cx="67535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1">
                <a:extLst>
                  <a:ext uri="{FF2B5EF4-FFF2-40B4-BE49-F238E27FC236}">
                    <a16:creationId xmlns:a16="http://schemas.microsoft.com/office/drawing/2014/main" id="{1E2803EA-5178-465B-96D2-FE21C05F8816}"/>
                  </a:ext>
                </a:extLst>
              </p:cNvPr>
              <p:cNvSpPr txBox="1"/>
              <p:nvPr/>
            </p:nvSpPr>
            <p:spPr>
              <a:xfrm rot="18845325">
                <a:off x="10210280" y="3241642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𝑃𝑁𝐼</m:t>
                          </m:r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" name="TextBox 101">
                <a:extLst>
                  <a:ext uri="{FF2B5EF4-FFF2-40B4-BE49-F238E27FC236}">
                    <a16:creationId xmlns:a16="http://schemas.microsoft.com/office/drawing/2014/main" id="{1E2803EA-5178-465B-96D2-FE21C05F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10210280" y="3241642"/>
                <a:ext cx="523366" cy="263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1">
                <a:extLst>
                  <a:ext uri="{FF2B5EF4-FFF2-40B4-BE49-F238E27FC236}">
                    <a16:creationId xmlns:a16="http://schemas.microsoft.com/office/drawing/2014/main" id="{405D9AD9-C11E-4CBB-9C84-93594821C5D3}"/>
                  </a:ext>
                </a:extLst>
              </p:cNvPr>
              <p:cNvSpPr txBox="1"/>
              <p:nvPr/>
            </p:nvSpPr>
            <p:spPr>
              <a:xfrm rot="2711192">
                <a:off x="9607869" y="4911701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F3937D"/>
                  </a:solidFill>
                </a:endParaRPr>
              </a:p>
            </p:txBody>
          </p:sp>
        </mc:Choice>
        <mc:Fallback xmlns="">
          <p:sp>
            <p:nvSpPr>
              <p:cNvPr id="11" name="TextBox 101">
                <a:extLst>
                  <a:ext uri="{FF2B5EF4-FFF2-40B4-BE49-F238E27FC236}">
                    <a16:creationId xmlns:a16="http://schemas.microsoft.com/office/drawing/2014/main" id="{405D9AD9-C11E-4CBB-9C84-93594821C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607869" y="4911701"/>
                <a:ext cx="523366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01">
                <a:extLst>
                  <a:ext uri="{FF2B5EF4-FFF2-40B4-BE49-F238E27FC236}">
                    <a16:creationId xmlns:a16="http://schemas.microsoft.com/office/drawing/2014/main" id="{87C1CC62-C3D0-4F39-B534-3C1C8E83FC58}"/>
                  </a:ext>
                </a:extLst>
              </p:cNvPr>
              <p:cNvSpPr txBox="1"/>
              <p:nvPr/>
            </p:nvSpPr>
            <p:spPr>
              <a:xfrm rot="2725336">
                <a:off x="10415301" y="2511678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𝐹𝑁𝐼</m:t>
                          </m:r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2" name="TextBox 101">
                <a:extLst>
                  <a:ext uri="{FF2B5EF4-FFF2-40B4-BE49-F238E27FC236}">
                    <a16:creationId xmlns:a16="http://schemas.microsoft.com/office/drawing/2014/main" id="{87C1CC62-C3D0-4F39-B534-3C1C8E83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5336">
                <a:off x="10415301" y="2511678"/>
                <a:ext cx="523366" cy="263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1">
                <a:extLst>
                  <a:ext uri="{FF2B5EF4-FFF2-40B4-BE49-F238E27FC236}">
                    <a16:creationId xmlns:a16="http://schemas.microsoft.com/office/drawing/2014/main" id="{1B3A2AAC-6047-416A-AC88-140AA5C81401}"/>
                  </a:ext>
                </a:extLst>
              </p:cNvPr>
              <p:cNvSpPr txBox="1"/>
              <p:nvPr/>
            </p:nvSpPr>
            <p:spPr>
              <a:xfrm rot="2711192">
                <a:off x="9793386" y="3287441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b="0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11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3" name="TextBox 101">
                <a:extLst>
                  <a:ext uri="{FF2B5EF4-FFF2-40B4-BE49-F238E27FC236}">
                    <a16:creationId xmlns:a16="http://schemas.microsoft.com/office/drawing/2014/main" id="{1B3A2AAC-6047-416A-AC88-140AA5C8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793386" y="3287441"/>
                <a:ext cx="523366" cy="26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D66EEBB-A7A1-4BC8-ACD2-912938C6BA4A}"/>
              </a:ext>
            </a:extLst>
          </p:cNvPr>
          <p:cNvSpPr/>
          <p:nvPr/>
        </p:nvSpPr>
        <p:spPr>
          <a:xfrm rot="18900000" flipV="1">
            <a:off x="8583388" y="2746758"/>
            <a:ext cx="2435636" cy="1168324"/>
          </a:xfrm>
          <a:prstGeom prst="rect">
            <a:avLst/>
          </a:prstGeom>
          <a:noFill/>
          <a:ln w="19050">
            <a:solidFill>
              <a:srgbClr val="007A37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C4B7570C-3CDB-4EA6-B036-7E21A31FB0F4}"/>
                  </a:ext>
                </a:extLst>
              </p:cNvPr>
              <p:cNvSpPr txBox="1"/>
              <p:nvPr/>
            </p:nvSpPr>
            <p:spPr>
              <a:xfrm rot="18845325">
                <a:off x="10366831" y="4936236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𝑃𝑁𝐼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C4B7570C-3CDB-4EA6-B036-7E21A31F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10366831" y="4936236"/>
                <a:ext cx="523366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660827C3-0F8C-4768-8EBC-6C92F28F152D}"/>
                  </a:ext>
                </a:extLst>
              </p:cNvPr>
              <p:cNvSpPr txBox="1"/>
              <p:nvPr/>
            </p:nvSpPr>
            <p:spPr>
              <a:xfrm rot="2770006">
                <a:off x="10343158" y="4193235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𝐹𝑁𝐼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660827C3-0F8C-4768-8EBC-6C92F28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70006">
                <a:off x="10343158" y="4193235"/>
                <a:ext cx="523366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01">
                <a:extLst>
                  <a:ext uri="{FF2B5EF4-FFF2-40B4-BE49-F238E27FC236}">
                    <a16:creationId xmlns:a16="http://schemas.microsoft.com/office/drawing/2014/main" id="{9D3B2479-9B95-4173-8EB5-4BE36859FC65}"/>
                  </a:ext>
                </a:extLst>
              </p:cNvPr>
              <p:cNvSpPr txBox="1"/>
              <p:nvPr/>
            </p:nvSpPr>
            <p:spPr>
              <a:xfrm rot="18960000">
                <a:off x="9761653" y="4028098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01">
                <a:extLst>
                  <a:ext uri="{FF2B5EF4-FFF2-40B4-BE49-F238E27FC236}">
                    <a16:creationId xmlns:a16="http://schemas.microsoft.com/office/drawing/2014/main" id="{9D3B2479-9B95-4173-8EB5-4BE36859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761653" y="4028098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1">
                <a:extLst>
                  <a:ext uri="{FF2B5EF4-FFF2-40B4-BE49-F238E27FC236}">
                    <a16:creationId xmlns:a16="http://schemas.microsoft.com/office/drawing/2014/main" id="{B3F18065-DC4B-4EE0-B071-E5D283EADF84}"/>
                  </a:ext>
                </a:extLst>
              </p:cNvPr>
              <p:cNvSpPr txBox="1"/>
              <p:nvPr/>
            </p:nvSpPr>
            <p:spPr>
              <a:xfrm rot="2711192">
                <a:off x="8768640" y="3991410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101">
                <a:extLst>
                  <a:ext uri="{FF2B5EF4-FFF2-40B4-BE49-F238E27FC236}">
                    <a16:creationId xmlns:a16="http://schemas.microsoft.com/office/drawing/2014/main" id="{B3F18065-DC4B-4EE0-B071-E5D283EA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8768640" y="3991410"/>
                <a:ext cx="523366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1">
                <a:extLst>
                  <a:ext uri="{FF2B5EF4-FFF2-40B4-BE49-F238E27FC236}">
                    <a16:creationId xmlns:a16="http://schemas.microsoft.com/office/drawing/2014/main" id="{C41CDC52-FE8A-402A-9ABF-973EDAD57CD4}"/>
                  </a:ext>
                </a:extLst>
              </p:cNvPr>
              <p:cNvSpPr txBox="1"/>
              <p:nvPr/>
            </p:nvSpPr>
            <p:spPr>
              <a:xfrm rot="2711192">
                <a:off x="9302698" y="3118488"/>
                <a:ext cx="52336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</m:oMath>
                  </m:oMathPara>
                </a14:m>
                <a:endParaRPr lang="en-US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101">
                <a:extLst>
                  <a:ext uri="{FF2B5EF4-FFF2-40B4-BE49-F238E27FC236}">
                    <a16:creationId xmlns:a16="http://schemas.microsoft.com/office/drawing/2014/main" id="{C41CDC52-FE8A-402A-9ABF-973EDAD57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1192">
                <a:off x="9302698" y="3118488"/>
                <a:ext cx="52336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A2DE4E-C0AB-4D60-90A9-4B1673CBAD34}"/>
              </a:ext>
            </a:extLst>
          </p:cNvPr>
          <p:cNvCxnSpPr>
            <a:cxnSpLocks/>
          </p:cNvCxnSpPr>
          <p:nvPr/>
        </p:nvCxnSpPr>
        <p:spPr>
          <a:xfrm flipH="1">
            <a:off x="7580314" y="2886873"/>
            <a:ext cx="3558981" cy="14502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70">
                <a:extLst>
                  <a:ext uri="{FF2B5EF4-FFF2-40B4-BE49-F238E27FC236}">
                    <a16:creationId xmlns:a16="http://schemas.microsoft.com/office/drawing/2014/main" id="{55087C7A-F9D8-479A-AA68-D1A07A97AD6A}"/>
                  </a:ext>
                </a:extLst>
              </p:cNvPr>
              <p:cNvSpPr txBox="1"/>
              <p:nvPr/>
            </p:nvSpPr>
            <p:spPr>
              <a:xfrm rot="16200000">
                <a:off x="8203322" y="2687090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TextBox 70">
                <a:extLst>
                  <a:ext uri="{FF2B5EF4-FFF2-40B4-BE49-F238E27FC236}">
                    <a16:creationId xmlns:a16="http://schemas.microsoft.com/office/drawing/2014/main" id="{55087C7A-F9D8-479A-AA68-D1A07A97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03322" y="2687090"/>
                <a:ext cx="67535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8608F0-9382-429A-A15C-67A5A4887ADA}"/>
              </a:ext>
            </a:extLst>
          </p:cNvPr>
          <p:cNvCxnSpPr>
            <a:cxnSpLocks/>
          </p:cNvCxnSpPr>
          <p:nvPr/>
        </p:nvCxnSpPr>
        <p:spPr>
          <a:xfrm flipH="1">
            <a:off x="8460359" y="2030986"/>
            <a:ext cx="5038" cy="1755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01">
                <a:extLst>
                  <a:ext uri="{FF2B5EF4-FFF2-40B4-BE49-F238E27FC236}">
                    <a16:creationId xmlns:a16="http://schemas.microsoft.com/office/drawing/2014/main" id="{0260FE63-1C48-407C-B3A2-CDA8278B3C39}"/>
                  </a:ext>
                </a:extLst>
              </p:cNvPr>
              <p:cNvSpPr txBox="1"/>
              <p:nvPr/>
            </p:nvSpPr>
            <p:spPr>
              <a:xfrm rot="18912055">
                <a:off x="8764317" y="3312469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𝐼𝐻</m:t>
                      </m:r>
                    </m:oMath>
                  </m:oMathPara>
                </a14:m>
                <a:endParaRPr lang="en-US" sz="1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101">
                <a:extLst>
                  <a:ext uri="{FF2B5EF4-FFF2-40B4-BE49-F238E27FC236}">
                    <a16:creationId xmlns:a16="http://schemas.microsoft.com/office/drawing/2014/main" id="{0260FE63-1C48-407C-B3A2-CDA8278B3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2055">
                <a:off x="8764317" y="3312469"/>
                <a:ext cx="523366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CA68E0-D1EA-4C9A-8D4A-0C4F56DF11E2}"/>
                  </a:ext>
                </a:extLst>
              </p:cNvPr>
              <p:cNvSpPr txBox="1"/>
              <p:nvPr/>
            </p:nvSpPr>
            <p:spPr>
              <a:xfrm rot="18964828">
                <a:off x="8522034" y="3130610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CA68E0-D1EA-4C9A-8D4A-0C4F56DF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828">
                <a:off x="8522034" y="3130610"/>
                <a:ext cx="675353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0">
                <a:extLst>
                  <a:ext uri="{FF2B5EF4-FFF2-40B4-BE49-F238E27FC236}">
                    <a16:creationId xmlns:a16="http://schemas.microsoft.com/office/drawing/2014/main" id="{37667466-9F2C-4D32-84DD-900464F387AB}"/>
                  </a:ext>
                </a:extLst>
              </p:cNvPr>
              <p:cNvSpPr txBox="1"/>
              <p:nvPr/>
            </p:nvSpPr>
            <p:spPr>
              <a:xfrm rot="2727508">
                <a:off x="9419717" y="301892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TextBox 70">
                <a:extLst>
                  <a:ext uri="{FF2B5EF4-FFF2-40B4-BE49-F238E27FC236}">
                    <a16:creationId xmlns:a16="http://schemas.microsoft.com/office/drawing/2014/main" id="{37667466-9F2C-4D32-84DD-900464F3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419717" y="3018926"/>
                <a:ext cx="675353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6482496C-AFB4-48E0-8DB9-B1957D2F618B}"/>
                  </a:ext>
                </a:extLst>
              </p:cNvPr>
              <p:cNvSpPr txBox="1"/>
              <p:nvPr/>
            </p:nvSpPr>
            <p:spPr>
              <a:xfrm rot="2727508">
                <a:off x="8531770" y="4174995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6482496C-AFB4-48E0-8DB9-B1957D2F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8531770" y="4174995"/>
                <a:ext cx="675353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6127F975-6693-47B7-AE10-B6D8AC2F13A9}"/>
                  </a:ext>
                </a:extLst>
              </p:cNvPr>
              <p:cNvSpPr txBox="1"/>
              <p:nvPr/>
            </p:nvSpPr>
            <p:spPr>
              <a:xfrm rot="2727508">
                <a:off x="9372531" y="5010873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6127F975-6693-47B7-AE10-B6D8AC2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372531" y="5010873"/>
                <a:ext cx="67535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70">
                <a:extLst>
                  <a:ext uri="{FF2B5EF4-FFF2-40B4-BE49-F238E27FC236}">
                    <a16:creationId xmlns:a16="http://schemas.microsoft.com/office/drawing/2014/main" id="{B8C137B4-7794-45DA-AD70-34D9646621BB}"/>
                  </a:ext>
                </a:extLst>
              </p:cNvPr>
              <p:cNvSpPr txBox="1"/>
              <p:nvPr/>
            </p:nvSpPr>
            <p:spPr>
              <a:xfrm rot="18952437">
                <a:off x="9378303" y="4308747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TextBox 70">
                <a:extLst>
                  <a:ext uri="{FF2B5EF4-FFF2-40B4-BE49-F238E27FC236}">
                    <a16:creationId xmlns:a16="http://schemas.microsoft.com/office/drawing/2014/main" id="{B8C137B4-7794-45DA-AD70-34D964662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9378303" y="4308747"/>
                <a:ext cx="67535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C4CDE301-70EC-482F-AECB-18EA2EB4717C}"/>
                  </a:ext>
                </a:extLst>
              </p:cNvPr>
              <p:cNvSpPr txBox="1"/>
              <p:nvPr/>
            </p:nvSpPr>
            <p:spPr>
              <a:xfrm rot="18952437">
                <a:off x="10404769" y="5056012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C4CDE301-70EC-482F-AECB-18EA2EB4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10404769" y="5056012"/>
                <a:ext cx="67535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6FC263C7-D564-40BB-BF88-9F0577057E6A}"/>
                  </a:ext>
                </a:extLst>
              </p:cNvPr>
              <p:cNvSpPr txBox="1"/>
              <p:nvPr/>
            </p:nvSpPr>
            <p:spPr>
              <a:xfrm rot="2696821">
                <a:off x="10408028" y="4058297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6FC263C7-D564-40BB-BF88-9F05770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10408028" y="4058297"/>
                <a:ext cx="675353" cy="2616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70">
                <a:extLst>
                  <a:ext uri="{FF2B5EF4-FFF2-40B4-BE49-F238E27FC236}">
                    <a16:creationId xmlns:a16="http://schemas.microsoft.com/office/drawing/2014/main" id="{1A1BF309-525D-4C78-A247-C707F823C612}"/>
                  </a:ext>
                </a:extLst>
              </p:cNvPr>
              <p:cNvSpPr txBox="1"/>
              <p:nvPr/>
            </p:nvSpPr>
            <p:spPr>
              <a:xfrm rot="18841474">
                <a:off x="10417834" y="3224578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TextBox 70">
                <a:extLst>
                  <a:ext uri="{FF2B5EF4-FFF2-40B4-BE49-F238E27FC236}">
                    <a16:creationId xmlns:a16="http://schemas.microsoft.com/office/drawing/2014/main" id="{1A1BF309-525D-4C78-A247-C707F823C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1474">
                <a:off x="10417834" y="3224578"/>
                <a:ext cx="758608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70">
                <a:extLst>
                  <a:ext uri="{FF2B5EF4-FFF2-40B4-BE49-F238E27FC236}">
                    <a16:creationId xmlns:a16="http://schemas.microsoft.com/office/drawing/2014/main" id="{577E970D-DE99-4A4B-A9F9-7DB4F4818924}"/>
                  </a:ext>
                </a:extLst>
              </p:cNvPr>
              <p:cNvSpPr txBox="1"/>
              <p:nvPr/>
            </p:nvSpPr>
            <p:spPr>
              <a:xfrm rot="2727508">
                <a:off x="8557534" y="2422855"/>
                <a:ext cx="67535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TextBox 70">
                <a:extLst>
                  <a:ext uri="{FF2B5EF4-FFF2-40B4-BE49-F238E27FC236}">
                    <a16:creationId xmlns:a16="http://schemas.microsoft.com/office/drawing/2014/main" id="{577E970D-DE99-4A4B-A9F9-7DB4F481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8557534" y="2422855"/>
                <a:ext cx="675353" cy="25391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18A52D50-6F9D-4227-9595-EBC58F0F7771}"/>
                  </a:ext>
                </a:extLst>
              </p:cNvPr>
              <p:cNvSpPr txBox="1"/>
              <p:nvPr/>
            </p:nvSpPr>
            <p:spPr>
              <a:xfrm rot="2719301">
                <a:off x="10423867" y="2279671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Box 70">
                <a:extLst>
                  <a:ext uri="{FF2B5EF4-FFF2-40B4-BE49-F238E27FC236}">
                    <a16:creationId xmlns:a16="http://schemas.microsoft.com/office/drawing/2014/main" id="{18A52D50-6F9D-4227-9595-EBC58F0F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9301">
                <a:off x="10423867" y="2279671"/>
                <a:ext cx="758608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4FBB1AEC-B8D4-4CC4-A9B0-943549BA88BE}"/>
                  </a:ext>
                </a:extLst>
              </p:cNvPr>
              <p:cNvSpPr txBox="1"/>
              <p:nvPr/>
            </p:nvSpPr>
            <p:spPr>
              <a:xfrm rot="18952437">
                <a:off x="8517416" y="1291462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4FBB1AEC-B8D4-4CC4-A9B0-943549BA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8517416" y="1291462"/>
                <a:ext cx="675353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70">
                <a:extLst>
                  <a:ext uri="{FF2B5EF4-FFF2-40B4-BE49-F238E27FC236}">
                    <a16:creationId xmlns:a16="http://schemas.microsoft.com/office/drawing/2014/main" id="{2ABD68DE-90F4-41DC-9B3F-29375D310678}"/>
                  </a:ext>
                </a:extLst>
              </p:cNvPr>
              <p:cNvSpPr txBox="1"/>
              <p:nvPr/>
            </p:nvSpPr>
            <p:spPr>
              <a:xfrm rot="2727508">
                <a:off x="9551777" y="1373402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TextBox 70">
                <a:extLst>
                  <a:ext uri="{FF2B5EF4-FFF2-40B4-BE49-F238E27FC236}">
                    <a16:creationId xmlns:a16="http://schemas.microsoft.com/office/drawing/2014/main" id="{2ABD68DE-90F4-41DC-9B3F-29375D31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27508">
                <a:off x="9551777" y="1373402"/>
                <a:ext cx="675353" cy="2616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70">
                <a:extLst>
                  <a:ext uri="{FF2B5EF4-FFF2-40B4-BE49-F238E27FC236}">
                    <a16:creationId xmlns:a16="http://schemas.microsoft.com/office/drawing/2014/main" id="{B4C7F37E-5F49-4F92-A06C-F45E41E7E9DA}"/>
                  </a:ext>
                </a:extLst>
              </p:cNvPr>
              <p:cNvSpPr txBox="1"/>
              <p:nvPr/>
            </p:nvSpPr>
            <p:spPr>
              <a:xfrm rot="18952437">
                <a:off x="8667586" y="4983315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TextBox 70">
                <a:extLst>
                  <a:ext uri="{FF2B5EF4-FFF2-40B4-BE49-F238E27FC236}">
                    <a16:creationId xmlns:a16="http://schemas.microsoft.com/office/drawing/2014/main" id="{B4C7F37E-5F49-4F92-A06C-F45E41E7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8667586" y="4983315"/>
                <a:ext cx="675353" cy="2616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70">
                <a:extLst>
                  <a:ext uri="{FF2B5EF4-FFF2-40B4-BE49-F238E27FC236}">
                    <a16:creationId xmlns:a16="http://schemas.microsoft.com/office/drawing/2014/main" id="{48796B3C-2441-4715-B8D6-BC9132FE9D72}"/>
                  </a:ext>
                </a:extLst>
              </p:cNvPr>
              <p:cNvSpPr txBox="1"/>
              <p:nvPr/>
            </p:nvSpPr>
            <p:spPr>
              <a:xfrm rot="18841474">
                <a:off x="7559454" y="2249355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TextBox 70">
                <a:extLst>
                  <a:ext uri="{FF2B5EF4-FFF2-40B4-BE49-F238E27FC236}">
                    <a16:creationId xmlns:a16="http://schemas.microsoft.com/office/drawing/2014/main" id="{48796B3C-2441-4715-B8D6-BC9132FE9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1474">
                <a:off x="7559454" y="2249355"/>
                <a:ext cx="758608" cy="2616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70">
                <a:extLst>
                  <a:ext uri="{FF2B5EF4-FFF2-40B4-BE49-F238E27FC236}">
                    <a16:creationId xmlns:a16="http://schemas.microsoft.com/office/drawing/2014/main" id="{B25B8628-0348-4FB8-BEBA-9A8A1AC5B3BF}"/>
                  </a:ext>
                </a:extLst>
              </p:cNvPr>
              <p:cNvSpPr txBox="1"/>
              <p:nvPr/>
            </p:nvSpPr>
            <p:spPr>
              <a:xfrm rot="2719301">
                <a:off x="7579315" y="3258929"/>
                <a:ext cx="75860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TextBox 70">
                <a:extLst>
                  <a:ext uri="{FF2B5EF4-FFF2-40B4-BE49-F238E27FC236}">
                    <a16:creationId xmlns:a16="http://schemas.microsoft.com/office/drawing/2014/main" id="{B25B8628-0348-4FB8-BEBA-9A8A1AC5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19301">
                <a:off x="7579315" y="3258929"/>
                <a:ext cx="758608" cy="2616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70">
                <a:extLst>
                  <a:ext uri="{FF2B5EF4-FFF2-40B4-BE49-F238E27FC236}">
                    <a16:creationId xmlns:a16="http://schemas.microsoft.com/office/drawing/2014/main" id="{0565AB55-3D31-4573-9F32-C421313E4A85}"/>
                  </a:ext>
                </a:extLst>
              </p:cNvPr>
              <p:cNvSpPr txBox="1"/>
              <p:nvPr/>
            </p:nvSpPr>
            <p:spPr>
              <a:xfrm rot="2696821">
                <a:off x="7598472" y="5058876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TextBox 70">
                <a:extLst>
                  <a:ext uri="{FF2B5EF4-FFF2-40B4-BE49-F238E27FC236}">
                    <a16:creationId xmlns:a16="http://schemas.microsoft.com/office/drawing/2014/main" id="{0565AB55-3D31-4573-9F32-C421313E4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7598472" y="5058876"/>
                <a:ext cx="675353" cy="2616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0">
                <a:extLst>
                  <a:ext uri="{FF2B5EF4-FFF2-40B4-BE49-F238E27FC236}">
                    <a16:creationId xmlns:a16="http://schemas.microsoft.com/office/drawing/2014/main" id="{0D62172B-3C79-4A1D-AAD8-CBD61D6F2954}"/>
                  </a:ext>
                </a:extLst>
              </p:cNvPr>
              <p:cNvSpPr txBox="1"/>
              <p:nvPr/>
            </p:nvSpPr>
            <p:spPr>
              <a:xfrm rot="18952437">
                <a:off x="7583636" y="4063774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TextBox 70">
                <a:extLst>
                  <a:ext uri="{FF2B5EF4-FFF2-40B4-BE49-F238E27FC236}">
                    <a16:creationId xmlns:a16="http://schemas.microsoft.com/office/drawing/2014/main" id="{0D62172B-3C79-4A1D-AAD8-CBD61D6F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7583636" y="4063774"/>
                <a:ext cx="675353" cy="2616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3726F47-8A34-4075-8100-2DB17C54114B}"/>
              </a:ext>
            </a:extLst>
          </p:cNvPr>
          <p:cNvSpPr/>
          <p:nvPr/>
        </p:nvSpPr>
        <p:spPr>
          <a:xfrm>
            <a:off x="7225453" y="88966"/>
            <a:ext cx="4253653" cy="1013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E7BF8AF6-226B-494C-9401-FF6414E7139D}"/>
                  </a:ext>
                </a:extLst>
              </p:cNvPr>
              <p:cNvSpPr txBox="1"/>
              <p:nvPr/>
            </p:nvSpPr>
            <p:spPr>
              <a:xfrm rot="18952437">
                <a:off x="10465055" y="1431900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E7BF8AF6-226B-494C-9401-FF6414E71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52437">
                <a:off x="10465055" y="1431900"/>
                <a:ext cx="675353" cy="2616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0">
                <a:extLst>
                  <a:ext uri="{FF2B5EF4-FFF2-40B4-BE49-F238E27FC236}">
                    <a16:creationId xmlns:a16="http://schemas.microsoft.com/office/drawing/2014/main" id="{B77B0897-7922-4822-92A2-D7E1DAC8DE53}"/>
                  </a:ext>
                </a:extLst>
              </p:cNvPr>
              <p:cNvSpPr txBox="1"/>
              <p:nvPr/>
            </p:nvSpPr>
            <p:spPr>
              <a:xfrm rot="2696821">
                <a:off x="7639194" y="1479040"/>
                <a:ext cx="6753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TextBox 70">
                <a:extLst>
                  <a:ext uri="{FF2B5EF4-FFF2-40B4-BE49-F238E27FC236}">
                    <a16:creationId xmlns:a16="http://schemas.microsoft.com/office/drawing/2014/main" id="{B77B0897-7922-4822-92A2-D7E1DAC8D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96821">
                <a:off x="7639194" y="1479040"/>
                <a:ext cx="675353" cy="2616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58E1E17C-B25D-431F-96CA-B7097DE42A47}"/>
                  </a:ext>
                </a:extLst>
              </p:cNvPr>
              <p:cNvSpPr txBox="1"/>
              <p:nvPr/>
            </p:nvSpPr>
            <p:spPr>
              <a:xfrm rot="177115">
                <a:off x="10428632" y="4501129"/>
                <a:ext cx="67535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58E1E17C-B25D-431F-96CA-B7097DE4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115">
                <a:off x="10428632" y="4501129"/>
                <a:ext cx="675353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0">
                <a:extLst>
                  <a:ext uri="{FF2B5EF4-FFF2-40B4-BE49-F238E27FC236}">
                    <a16:creationId xmlns:a16="http://schemas.microsoft.com/office/drawing/2014/main" id="{2CB31F15-F325-4C4D-876A-A2AA53D798CB}"/>
                  </a:ext>
                </a:extLst>
              </p:cNvPr>
              <p:cNvSpPr txBox="1"/>
              <p:nvPr/>
            </p:nvSpPr>
            <p:spPr>
              <a:xfrm rot="177115">
                <a:off x="10404768" y="2764977"/>
                <a:ext cx="675353" cy="339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TextBox 70">
                <a:extLst>
                  <a:ext uri="{FF2B5EF4-FFF2-40B4-BE49-F238E27FC236}">
                    <a16:creationId xmlns:a16="http://schemas.microsoft.com/office/drawing/2014/main" id="{2CB31F15-F325-4C4D-876A-A2AA53D7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115">
                <a:off x="10404768" y="2764977"/>
                <a:ext cx="675353" cy="339132"/>
              </a:xfrm>
              <a:prstGeom prst="rect">
                <a:avLst/>
              </a:prstGeom>
              <a:blipFill>
                <a:blip r:embed="rId36"/>
                <a:stretch>
                  <a:fillRect r="-6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687E152B-1B93-496B-8E4E-9621E4D94F32}"/>
              </a:ext>
            </a:extLst>
          </p:cNvPr>
          <p:cNvSpPr/>
          <p:nvPr/>
        </p:nvSpPr>
        <p:spPr>
          <a:xfrm rot="18879985">
            <a:off x="9589813" y="2238581"/>
            <a:ext cx="428418" cy="1750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3D0E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C25732-6445-49F0-A406-CA73C42E2076}"/>
              </a:ext>
            </a:extLst>
          </p:cNvPr>
          <p:cNvCxnSpPr>
            <a:cxnSpLocks/>
          </p:cNvCxnSpPr>
          <p:nvPr/>
        </p:nvCxnSpPr>
        <p:spPr>
          <a:xfrm flipH="1" flipV="1">
            <a:off x="9578476" y="2273158"/>
            <a:ext cx="199733" cy="206787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CE678858-2CAC-4046-A5C6-5D6B6DA75DB9}"/>
              </a:ext>
            </a:extLst>
          </p:cNvPr>
          <p:cNvSpPr/>
          <p:nvPr/>
        </p:nvSpPr>
        <p:spPr>
          <a:xfrm rot="13479985">
            <a:off x="9597685" y="3409295"/>
            <a:ext cx="428418" cy="175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8F71C99-FA74-4E8C-8C07-4B483E143109}"/>
              </a:ext>
            </a:extLst>
          </p:cNvPr>
          <p:cNvCxnSpPr>
            <a:cxnSpLocks/>
          </p:cNvCxnSpPr>
          <p:nvPr/>
        </p:nvCxnSpPr>
        <p:spPr>
          <a:xfrm flipH="1">
            <a:off x="9596975" y="3353157"/>
            <a:ext cx="199733" cy="206787"/>
          </a:xfrm>
          <a:prstGeom prst="straightConnector1">
            <a:avLst/>
          </a:prstGeom>
          <a:ln w="9525">
            <a:solidFill>
              <a:srgbClr val="007A37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01">
                <a:extLst>
                  <a:ext uri="{FF2B5EF4-FFF2-40B4-BE49-F238E27FC236}">
                    <a16:creationId xmlns:a16="http://schemas.microsoft.com/office/drawing/2014/main" id="{977D9C22-D4A4-4FD0-A416-FF6F022A139B}"/>
                  </a:ext>
                </a:extLst>
              </p:cNvPr>
              <p:cNvSpPr txBox="1"/>
              <p:nvPr/>
            </p:nvSpPr>
            <p:spPr>
              <a:xfrm>
                <a:off x="9268604" y="2157508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000" dirty="0">
                  <a:solidFill>
                    <a:srgbClr val="2E75B6"/>
                  </a:solidFill>
                </a:endParaRPr>
              </a:p>
            </p:txBody>
          </p:sp>
        </mc:Choice>
        <mc:Fallback xmlns="">
          <p:sp>
            <p:nvSpPr>
              <p:cNvPr id="56" name="TextBox 101">
                <a:extLst>
                  <a:ext uri="{FF2B5EF4-FFF2-40B4-BE49-F238E27FC236}">
                    <a16:creationId xmlns:a16="http://schemas.microsoft.com/office/drawing/2014/main" id="{977D9C22-D4A4-4FD0-A416-FF6F022A1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604" y="2157508"/>
                <a:ext cx="523366" cy="24622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01">
                <a:extLst>
                  <a:ext uri="{FF2B5EF4-FFF2-40B4-BE49-F238E27FC236}">
                    <a16:creationId xmlns:a16="http://schemas.microsoft.com/office/drawing/2014/main" id="{FA4D6337-60FA-43C6-97DC-A2C790160FC1}"/>
                  </a:ext>
                </a:extLst>
              </p:cNvPr>
              <p:cNvSpPr txBox="1"/>
              <p:nvPr/>
            </p:nvSpPr>
            <p:spPr>
              <a:xfrm rot="21414526">
                <a:off x="9254514" y="3378651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0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000" dirty="0">
                  <a:solidFill>
                    <a:srgbClr val="007A37"/>
                  </a:solidFill>
                </a:endParaRPr>
              </a:p>
            </p:txBody>
          </p:sp>
        </mc:Choice>
        <mc:Fallback xmlns="">
          <p:sp>
            <p:nvSpPr>
              <p:cNvPr id="57" name="TextBox 101">
                <a:extLst>
                  <a:ext uri="{FF2B5EF4-FFF2-40B4-BE49-F238E27FC236}">
                    <a16:creationId xmlns:a16="http://schemas.microsoft.com/office/drawing/2014/main" id="{FA4D6337-60FA-43C6-97DC-A2C79016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4526">
                <a:off x="9254514" y="3378651"/>
                <a:ext cx="523366" cy="24622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9C98EBBB-C686-47F3-8DA7-ADA8FAE5D694}"/>
              </a:ext>
            </a:extLst>
          </p:cNvPr>
          <p:cNvSpPr/>
          <p:nvPr/>
        </p:nvSpPr>
        <p:spPr>
          <a:xfrm rot="18900000">
            <a:off x="9577156" y="4017972"/>
            <a:ext cx="428418" cy="1750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7F7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802A81DE-9A67-45DF-ACD8-C3C4ECA44617}"/>
                  </a:ext>
                </a:extLst>
              </p:cNvPr>
              <p:cNvSpPr txBox="1"/>
              <p:nvPr/>
            </p:nvSpPr>
            <p:spPr>
              <a:xfrm>
                <a:off x="9261802" y="3953428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000" dirty="0">
                  <a:solidFill>
                    <a:srgbClr val="2E75B6"/>
                  </a:solidFill>
                </a:endParaRPr>
              </a:p>
            </p:txBody>
          </p:sp>
        </mc:Choice>
        <mc:Fallback xmlns=""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802A81DE-9A67-45DF-ACD8-C3C4ECA4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802" y="3953428"/>
                <a:ext cx="523366" cy="24622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1385364-20D6-4317-8C65-D4D2669E555C}"/>
              </a:ext>
            </a:extLst>
          </p:cNvPr>
          <p:cNvCxnSpPr>
            <a:cxnSpLocks/>
          </p:cNvCxnSpPr>
          <p:nvPr/>
        </p:nvCxnSpPr>
        <p:spPr>
          <a:xfrm flipH="1" flipV="1">
            <a:off x="9561968" y="4048687"/>
            <a:ext cx="199733" cy="206787"/>
          </a:xfrm>
          <a:prstGeom prst="straightConnector1">
            <a:avLst/>
          </a:prstGeom>
          <a:ln w="9525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01">
            <a:extLst>
              <a:ext uri="{FF2B5EF4-FFF2-40B4-BE49-F238E27FC236}">
                <a16:creationId xmlns:a16="http://schemas.microsoft.com/office/drawing/2014/main" id="{5EBDC8DF-B38E-4B9A-9846-85FFF030C7A2}"/>
              </a:ext>
            </a:extLst>
          </p:cNvPr>
          <p:cNvSpPr txBox="1"/>
          <p:nvPr/>
        </p:nvSpPr>
        <p:spPr>
          <a:xfrm rot="18840000">
            <a:off x="9505443" y="3973791"/>
            <a:ext cx="5233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C00000"/>
                </a:solidFill>
                <a:latin typeface="Script MT Bold" panose="03040602040607080904" pitchFamily="66" charset="0"/>
              </a:rPr>
              <a:t>E</a:t>
            </a:r>
            <a:endParaRPr lang="en-US" sz="8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01">
                <a:extLst>
                  <a:ext uri="{FF2B5EF4-FFF2-40B4-BE49-F238E27FC236}">
                    <a16:creationId xmlns:a16="http://schemas.microsoft.com/office/drawing/2014/main" id="{F149AE5D-98E9-412F-94E3-EFAD3C06C5C7}"/>
                  </a:ext>
                </a:extLst>
              </p:cNvPr>
              <p:cNvSpPr txBox="1"/>
              <p:nvPr/>
            </p:nvSpPr>
            <p:spPr>
              <a:xfrm rot="18823316">
                <a:off x="9553080" y="2208046"/>
                <a:ext cx="523366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50" dirty="0" smtClean="0">
                          <a:solidFill>
                            <a:srgbClr val="2E75B6"/>
                          </a:solidFill>
                          <a:latin typeface="Script MT Bold" panose="03040602040607080904" pitchFamily="66" charset="0"/>
                        </a:rPr>
                        <m:t>E</m:t>
                      </m:r>
                    </m:oMath>
                  </m:oMathPara>
                </a14:m>
                <a:endParaRPr lang="en-US" sz="800" dirty="0">
                  <a:solidFill>
                    <a:srgbClr val="2E75B6"/>
                  </a:solidFill>
                  <a:latin typeface="Script MT Bold" panose="03040602040607080904" pitchFamily="66" charset="0"/>
                </a:endParaRPr>
              </a:p>
            </p:txBody>
          </p:sp>
        </mc:Choice>
        <mc:Fallback xmlns="">
          <p:sp>
            <p:nvSpPr>
              <p:cNvPr id="62" name="TextBox 101">
                <a:extLst>
                  <a:ext uri="{FF2B5EF4-FFF2-40B4-BE49-F238E27FC236}">
                    <a16:creationId xmlns:a16="http://schemas.microsoft.com/office/drawing/2014/main" id="{F149AE5D-98E9-412F-94E3-EFAD3C0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23316">
                <a:off x="9553080" y="2208046"/>
                <a:ext cx="523366" cy="25391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01">
                <a:extLst>
                  <a:ext uri="{FF2B5EF4-FFF2-40B4-BE49-F238E27FC236}">
                    <a16:creationId xmlns:a16="http://schemas.microsoft.com/office/drawing/2014/main" id="{FA6BE789-B51A-41C5-BA80-E2B113FAD688}"/>
                  </a:ext>
                </a:extLst>
              </p:cNvPr>
              <p:cNvSpPr txBox="1"/>
              <p:nvPr/>
            </p:nvSpPr>
            <p:spPr>
              <a:xfrm rot="2766751">
                <a:off x="9766480" y="3459815"/>
                <a:ext cx="2498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𝓒</m:t>
                      </m:r>
                    </m:oMath>
                  </m:oMathPara>
                </a14:m>
                <a:endParaRPr lang="en-US" sz="800" b="1" dirty="0">
                  <a:solidFill>
                    <a:srgbClr val="C00000"/>
                  </a:solidFill>
                  <a:latin typeface="Script MT Bold" panose="03040602040607080904" pitchFamily="66" charset="0"/>
                </a:endParaRPr>
              </a:p>
            </p:txBody>
          </p:sp>
        </mc:Choice>
        <mc:Fallback xmlns="">
          <p:sp>
            <p:nvSpPr>
              <p:cNvPr id="63" name="TextBox 101">
                <a:extLst>
                  <a:ext uri="{FF2B5EF4-FFF2-40B4-BE49-F238E27FC236}">
                    <a16:creationId xmlns:a16="http://schemas.microsoft.com/office/drawing/2014/main" id="{FA6BE789-B51A-41C5-BA80-E2B113FA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6751">
                <a:off x="9766480" y="3459815"/>
                <a:ext cx="249820" cy="24622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101">
            <a:extLst>
              <a:ext uri="{FF2B5EF4-FFF2-40B4-BE49-F238E27FC236}">
                <a16:creationId xmlns:a16="http://schemas.microsoft.com/office/drawing/2014/main" id="{7662BA8A-BE82-472B-9569-6E350F5709CC}"/>
              </a:ext>
            </a:extLst>
          </p:cNvPr>
          <p:cNvSpPr txBox="1"/>
          <p:nvPr/>
        </p:nvSpPr>
        <p:spPr>
          <a:xfrm rot="2766751">
            <a:off x="9674342" y="3341938"/>
            <a:ext cx="235947" cy="26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007A37"/>
                </a:solidFill>
                <a:latin typeface="Script MT Bold" panose="03040602040607080904" pitchFamily="66" charset="0"/>
              </a:rPr>
              <a:t>E</a:t>
            </a:r>
            <a:endParaRPr lang="en-US" sz="800" dirty="0">
              <a:solidFill>
                <a:srgbClr val="007A37"/>
              </a:solidFill>
              <a:latin typeface="Script MT Bold" panose="03040602040607080904" pitchFamily="66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87E670-2561-4DE3-977A-A7B08A1F0C03}"/>
              </a:ext>
            </a:extLst>
          </p:cNvPr>
          <p:cNvCxnSpPr>
            <a:cxnSpLocks/>
          </p:cNvCxnSpPr>
          <p:nvPr/>
        </p:nvCxnSpPr>
        <p:spPr>
          <a:xfrm>
            <a:off x="9707554" y="3486709"/>
            <a:ext cx="72000" cy="72000"/>
          </a:xfrm>
          <a:prstGeom prst="line">
            <a:avLst/>
          </a:prstGeom>
          <a:ln w="9525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32C21BC-7DF6-49A1-B794-BF204DB90680}"/>
              </a:ext>
            </a:extLst>
          </p:cNvPr>
          <p:cNvCxnSpPr>
            <a:cxnSpLocks/>
          </p:cNvCxnSpPr>
          <p:nvPr/>
        </p:nvCxnSpPr>
        <p:spPr>
          <a:xfrm rot="5400000">
            <a:off x="9724743" y="2254698"/>
            <a:ext cx="72000" cy="72000"/>
          </a:xfrm>
          <a:prstGeom prst="line">
            <a:avLst/>
          </a:prstGeom>
          <a:ln w="952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27AE89-670E-4D81-8094-6C90E58B1155}"/>
              </a:ext>
            </a:extLst>
          </p:cNvPr>
          <p:cNvCxnSpPr>
            <a:cxnSpLocks/>
          </p:cNvCxnSpPr>
          <p:nvPr/>
        </p:nvCxnSpPr>
        <p:spPr>
          <a:xfrm flipH="1">
            <a:off x="10248337" y="2024224"/>
            <a:ext cx="5038" cy="17552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3C5D78B-3169-4A44-A0E3-356502853436}"/>
              </a:ext>
            </a:extLst>
          </p:cNvPr>
          <p:cNvSpPr/>
          <p:nvPr/>
        </p:nvSpPr>
        <p:spPr>
          <a:xfrm rot="2700000">
            <a:off x="8546498" y="3605564"/>
            <a:ext cx="2520000" cy="12430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101">
                <a:extLst>
                  <a:ext uri="{FF2B5EF4-FFF2-40B4-BE49-F238E27FC236}">
                    <a16:creationId xmlns:a16="http://schemas.microsoft.com/office/drawing/2014/main" id="{98B6ED9D-5044-4C7C-8810-5C7D50EE6302}"/>
                  </a:ext>
                </a:extLst>
              </p:cNvPr>
              <p:cNvSpPr txBox="1"/>
              <p:nvPr/>
            </p:nvSpPr>
            <p:spPr>
              <a:xfrm rot="18960000">
                <a:off x="9761652" y="4028099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101">
                <a:extLst>
                  <a:ext uri="{FF2B5EF4-FFF2-40B4-BE49-F238E27FC236}">
                    <a16:creationId xmlns:a16="http://schemas.microsoft.com/office/drawing/2014/main" id="{98B6ED9D-5044-4C7C-8810-5C7D50EE6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761652" y="4028099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79FC5D22-861B-4358-9061-58E0759FF404}"/>
                  </a:ext>
                </a:extLst>
              </p:cNvPr>
              <p:cNvSpPr txBox="1"/>
              <p:nvPr/>
            </p:nvSpPr>
            <p:spPr>
              <a:xfrm rot="18845325">
                <a:off x="9329905" y="2417596"/>
                <a:ext cx="486618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𝐸𝐻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79FC5D22-861B-4358-9061-58E0759F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9329905" y="2417596"/>
                <a:ext cx="486618" cy="26334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1">
                <a:extLst>
                  <a:ext uri="{FF2B5EF4-FFF2-40B4-BE49-F238E27FC236}">
                    <a16:creationId xmlns:a16="http://schemas.microsoft.com/office/drawing/2014/main" id="{0A9E5DA9-6F0D-464A-BB68-B6F9B173105A}"/>
                  </a:ext>
                </a:extLst>
              </p:cNvPr>
              <p:cNvSpPr txBox="1"/>
              <p:nvPr/>
            </p:nvSpPr>
            <p:spPr>
              <a:xfrm rot="2682792">
                <a:off x="9465991" y="1530435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𝐼𝐻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4" name="TextBox 101">
                <a:extLst>
                  <a:ext uri="{FF2B5EF4-FFF2-40B4-BE49-F238E27FC236}">
                    <a16:creationId xmlns:a16="http://schemas.microsoft.com/office/drawing/2014/main" id="{0A9E5DA9-6F0D-464A-BB68-B6F9B173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82792">
                <a:off x="9465991" y="1530435"/>
                <a:ext cx="523366" cy="26334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2BDD58-B375-4902-9ACA-4E5BEC8CDED0}"/>
                  </a:ext>
                </a:extLst>
              </p:cNvPr>
              <p:cNvSpPr txBox="1"/>
              <p:nvPr/>
            </p:nvSpPr>
            <p:spPr>
              <a:xfrm rot="18845325">
                <a:off x="8772281" y="1485434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𝐼𝐻</m:t>
                          </m:r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2BDD58-B375-4902-9ACA-4E5BEC8C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5325">
                <a:off x="8772281" y="1485434"/>
                <a:ext cx="523366" cy="26334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1">
                <a:extLst>
                  <a:ext uri="{FF2B5EF4-FFF2-40B4-BE49-F238E27FC236}">
                    <a16:creationId xmlns:a16="http://schemas.microsoft.com/office/drawing/2014/main" id="{AE6F0AD4-1652-4B49-8FF2-A351220E4F11}"/>
                  </a:ext>
                </a:extLst>
              </p:cNvPr>
              <p:cNvSpPr txBox="1"/>
              <p:nvPr/>
            </p:nvSpPr>
            <p:spPr>
              <a:xfrm rot="18960000">
                <a:off x="9761652" y="4028099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1">
                <a:extLst>
                  <a:ext uri="{FF2B5EF4-FFF2-40B4-BE49-F238E27FC236}">
                    <a16:creationId xmlns:a16="http://schemas.microsoft.com/office/drawing/2014/main" id="{AE6F0AD4-1652-4B49-8FF2-A351220E4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761652" y="4028099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01">
                <a:extLst>
                  <a:ext uri="{FF2B5EF4-FFF2-40B4-BE49-F238E27FC236}">
                    <a16:creationId xmlns:a16="http://schemas.microsoft.com/office/drawing/2014/main" id="{38ABB2CD-CB29-4114-8356-80778A3A540D}"/>
                  </a:ext>
                </a:extLst>
              </p:cNvPr>
              <p:cNvSpPr txBox="1"/>
              <p:nvPr/>
            </p:nvSpPr>
            <p:spPr>
              <a:xfrm rot="18960000">
                <a:off x="9761651" y="4028100"/>
                <a:ext cx="52336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𝐸𝐻</m:t>
                      </m:r>
                    </m:oMath>
                  </m:oMathPara>
                </a14:m>
                <a:endParaRPr lang="en-US" sz="11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TextBox 101">
                <a:extLst>
                  <a:ext uri="{FF2B5EF4-FFF2-40B4-BE49-F238E27FC236}">
                    <a16:creationId xmlns:a16="http://schemas.microsoft.com/office/drawing/2014/main" id="{38ABB2CD-CB29-4114-8356-80778A3A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000">
                <a:off x="9761651" y="4028100"/>
                <a:ext cx="523366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3911FFC-7F18-4CED-B102-FEE247F54463}"/>
              </a:ext>
            </a:extLst>
          </p:cNvPr>
          <p:cNvSpPr/>
          <p:nvPr/>
        </p:nvSpPr>
        <p:spPr>
          <a:xfrm rot="2700000">
            <a:off x="8546338" y="1821193"/>
            <a:ext cx="2520000" cy="1238258"/>
          </a:xfrm>
          <a:prstGeom prst="rect">
            <a:avLst/>
          </a:prstGeom>
          <a:noFill/>
          <a:ln w="28575">
            <a:solidFill>
              <a:srgbClr val="5B9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5E57F6-6BF1-40BE-8414-445787FE42D5}"/>
                  </a:ext>
                </a:extLst>
              </p:cNvPr>
              <p:cNvSpPr txBox="1"/>
              <p:nvPr/>
            </p:nvSpPr>
            <p:spPr>
              <a:xfrm>
                <a:off x="-1553425" y="937306"/>
                <a:ext cx="63487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5E57F6-6BF1-40BE-8414-445787FE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3425" y="937306"/>
                <a:ext cx="6348782" cy="64633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C56B3E7-D42C-4579-A6E2-CFE4098D0E0F}"/>
                  </a:ext>
                </a:extLst>
              </p:cNvPr>
              <p:cNvSpPr txBox="1"/>
              <p:nvPr/>
            </p:nvSpPr>
            <p:spPr>
              <a:xfrm>
                <a:off x="7657049" y="157818"/>
                <a:ext cx="3332036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0" dirty="0">
                    <a:latin typeface="+mj-lt"/>
                  </a:rPr>
                  <a:t>Want: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0" dirty="0">
                    <a:latin typeface="+mj-lt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C56B3E7-D42C-4579-A6E2-CFE4098D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049" y="157818"/>
                <a:ext cx="3332036" cy="830292"/>
              </a:xfrm>
              <a:prstGeom prst="rect">
                <a:avLst/>
              </a:prstGeom>
              <a:blipFill>
                <a:blip r:embed="rId46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9A1357A-C998-4D8B-9355-437D3531B2EF}"/>
                  </a:ext>
                </a:extLst>
              </p:cNvPr>
              <p:cNvSpPr txBox="1"/>
              <p:nvPr/>
            </p:nvSpPr>
            <p:spPr>
              <a:xfrm>
                <a:off x="288761" y="1394828"/>
                <a:ext cx="2668637" cy="204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∓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∓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∓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9A1357A-C998-4D8B-9355-437D3531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61" y="1394828"/>
                <a:ext cx="2668637" cy="204075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005C50-1FDE-4DA9-B6A9-550F00046EFD}"/>
                  </a:ext>
                </a:extLst>
              </p:cNvPr>
              <p:cNvSpPr txBox="1"/>
              <p:nvPr/>
            </p:nvSpPr>
            <p:spPr>
              <a:xfrm>
                <a:off x="3410683" y="1410230"/>
                <a:ext cx="3274840" cy="7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1005C50-1FDE-4DA9-B6A9-550F00046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83" y="1410230"/>
                <a:ext cx="3274840" cy="718402"/>
              </a:xfrm>
              <a:prstGeom prst="rect">
                <a:avLst/>
              </a:prstGeom>
              <a:blipFill>
                <a:blip r:embed="rId48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Double Bracket 86">
            <a:extLst>
              <a:ext uri="{FF2B5EF4-FFF2-40B4-BE49-F238E27FC236}">
                <a16:creationId xmlns:a16="http://schemas.microsoft.com/office/drawing/2014/main" id="{DB202894-202C-4AEB-BE69-CFDB01D8CFD8}"/>
              </a:ext>
            </a:extLst>
          </p:cNvPr>
          <p:cNvSpPr/>
          <p:nvPr/>
        </p:nvSpPr>
        <p:spPr>
          <a:xfrm>
            <a:off x="173392" y="189535"/>
            <a:ext cx="2853454" cy="3215402"/>
          </a:xfrm>
          <a:custGeom>
            <a:avLst/>
            <a:gdLst>
              <a:gd name="connsiteX0" fmla="*/ 0 w 2853454"/>
              <a:gd name="connsiteY0" fmla="*/ 760816 h 3215402"/>
              <a:gd name="connsiteX1" fmla="*/ 760816 w 2853454"/>
              <a:gd name="connsiteY1" fmla="*/ 0 h 3215402"/>
              <a:gd name="connsiteX2" fmla="*/ 1440045 w 2853454"/>
              <a:gd name="connsiteY2" fmla="*/ 0 h 3215402"/>
              <a:gd name="connsiteX3" fmla="*/ 2092638 w 2853454"/>
              <a:gd name="connsiteY3" fmla="*/ 0 h 3215402"/>
              <a:gd name="connsiteX4" fmla="*/ 2853454 w 2853454"/>
              <a:gd name="connsiteY4" fmla="*/ 760816 h 3215402"/>
              <a:gd name="connsiteX5" fmla="*/ 2853454 w 2853454"/>
              <a:gd name="connsiteY5" fmla="*/ 1274593 h 3215402"/>
              <a:gd name="connsiteX6" fmla="*/ 2853454 w 2853454"/>
              <a:gd name="connsiteY6" fmla="*/ 1839183 h 3215402"/>
              <a:gd name="connsiteX7" fmla="*/ 2853454 w 2853454"/>
              <a:gd name="connsiteY7" fmla="*/ 2454586 h 3215402"/>
              <a:gd name="connsiteX8" fmla="*/ 2092638 w 2853454"/>
              <a:gd name="connsiteY8" fmla="*/ 3215402 h 3215402"/>
              <a:gd name="connsiteX9" fmla="*/ 1466682 w 2853454"/>
              <a:gd name="connsiteY9" fmla="*/ 3215402 h 3215402"/>
              <a:gd name="connsiteX10" fmla="*/ 760816 w 2853454"/>
              <a:gd name="connsiteY10" fmla="*/ 3215402 h 3215402"/>
              <a:gd name="connsiteX11" fmla="*/ 0 w 2853454"/>
              <a:gd name="connsiteY11" fmla="*/ 2454586 h 3215402"/>
              <a:gd name="connsiteX12" fmla="*/ 0 w 2853454"/>
              <a:gd name="connsiteY12" fmla="*/ 1923871 h 3215402"/>
              <a:gd name="connsiteX13" fmla="*/ 0 w 2853454"/>
              <a:gd name="connsiteY13" fmla="*/ 1342344 h 3215402"/>
              <a:gd name="connsiteX14" fmla="*/ 0 w 2853454"/>
              <a:gd name="connsiteY14" fmla="*/ 760816 h 3215402"/>
              <a:gd name="connsiteX0" fmla="*/ 760816 w 2853454"/>
              <a:gd name="connsiteY0" fmla="*/ 3215402 h 3215402"/>
              <a:gd name="connsiteX1" fmla="*/ 0 w 2853454"/>
              <a:gd name="connsiteY1" fmla="*/ 2454586 h 3215402"/>
              <a:gd name="connsiteX2" fmla="*/ 0 w 2853454"/>
              <a:gd name="connsiteY2" fmla="*/ 1940809 h 3215402"/>
              <a:gd name="connsiteX3" fmla="*/ 0 w 2853454"/>
              <a:gd name="connsiteY3" fmla="*/ 1359281 h 3215402"/>
              <a:gd name="connsiteX4" fmla="*/ 0 w 2853454"/>
              <a:gd name="connsiteY4" fmla="*/ 760816 h 3215402"/>
              <a:gd name="connsiteX5" fmla="*/ 760816 w 2853454"/>
              <a:gd name="connsiteY5" fmla="*/ 0 h 3215402"/>
              <a:gd name="connsiteX6" fmla="*/ 2092638 w 2853454"/>
              <a:gd name="connsiteY6" fmla="*/ 0 h 3215402"/>
              <a:gd name="connsiteX7" fmla="*/ 2853454 w 2853454"/>
              <a:gd name="connsiteY7" fmla="*/ 760816 h 3215402"/>
              <a:gd name="connsiteX8" fmla="*/ 2853454 w 2853454"/>
              <a:gd name="connsiteY8" fmla="*/ 1359281 h 3215402"/>
              <a:gd name="connsiteX9" fmla="*/ 2853454 w 2853454"/>
              <a:gd name="connsiteY9" fmla="*/ 1889996 h 3215402"/>
              <a:gd name="connsiteX10" fmla="*/ 2853454 w 2853454"/>
              <a:gd name="connsiteY10" fmla="*/ 2454586 h 3215402"/>
              <a:gd name="connsiteX11" fmla="*/ 2092638 w 2853454"/>
              <a:gd name="connsiteY11" fmla="*/ 3215402 h 321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3454" h="3215402" stroke="0" extrusionOk="0">
                <a:moveTo>
                  <a:pt x="0" y="760816"/>
                </a:moveTo>
                <a:cubicBezTo>
                  <a:pt x="-73967" y="323425"/>
                  <a:pt x="352863" y="96884"/>
                  <a:pt x="760816" y="0"/>
                </a:cubicBezTo>
                <a:cubicBezTo>
                  <a:pt x="1073041" y="207"/>
                  <a:pt x="1246260" y="-33298"/>
                  <a:pt x="1440045" y="0"/>
                </a:cubicBezTo>
                <a:cubicBezTo>
                  <a:pt x="1633830" y="33298"/>
                  <a:pt x="1845158" y="3449"/>
                  <a:pt x="2092638" y="0"/>
                </a:cubicBezTo>
                <a:cubicBezTo>
                  <a:pt x="2510456" y="-47758"/>
                  <a:pt x="2816346" y="336980"/>
                  <a:pt x="2853454" y="760816"/>
                </a:cubicBezTo>
                <a:cubicBezTo>
                  <a:pt x="2828400" y="877342"/>
                  <a:pt x="2855409" y="1142045"/>
                  <a:pt x="2853454" y="1274593"/>
                </a:cubicBezTo>
                <a:cubicBezTo>
                  <a:pt x="2851499" y="1407141"/>
                  <a:pt x="2869187" y="1561326"/>
                  <a:pt x="2853454" y="1839183"/>
                </a:cubicBezTo>
                <a:cubicBezTo>
                  <a:pt x="2837722" y="2117040"/>
                  <a:pt x="2827857" y="2255130"/>
                  <a:pt x="2853454" y="2454586"/>
                </a:cubicBezTo>
                <a:cubicBezTo>
                  <a:pt x="2900284" y="2900482"/>
                  <a:pt x="2508658" y="3262946"/>
                  <a:pt x="2092638" y="3215402"/>
                </a:cubicBezTo>
                <a:cubicBezTo>
                  <a:pt x="1839451" y="3209242"/>
                  <a:pt x="1638435" y="3221159"/>
                  <a:pt x="1466682" y="3215402"/>
                </a:cubicBezTo>
                <a:cubicBezTo>
                  <a:pt x="1294929" y="3209645"/>
                  <a:pt x="1016219" y="3207050"/>
                  <a:pt x="760816" y="3215402"/>
                </a:cubicBezTo>
                <a:cubicBezTo>
                  <a:pt x="346178" y="3184552"/>
                  <a:pt x="-73376" y="2905296"/>
                  <a:pt x="0" y="2454586"/>
                </a:cubicBezTo>
                <a:cubicBezTo>
                  <a:pt x="-14245" y="2303126"/>
                  <a:pt x="-20430" y="2161221"/>
                  <a:pt x="0" y="1923871"/>
                </a:cubicBezTo>
                <a:cubicBezTo>
                  <a:pt x="20430" y="1686521"/>
                  <a:pt x="-15637" y="1561261"/>
                  <a:pt x="0" y="1342344"/>
                </a:cubicBezTo>
                <a:cubicBezTo>
                  <a:pt x="15637" y="1123427"/>
                  <a:pt x="21911" y="985075"/>
                  <a:pt x="0" y="760816"/>
                </a:cubicBezTo>
                <a:close/>
              </a:path>
              <a:path w="2853454" h="3215402" fill="none" extrusionOk="0">
                <a:moveTo>
                  <a:pt x="760816" y="3215402"/>
                </a:moveTo>
                <a:cubicBezTo>
                  <a:pt x="242039" y="3233046"/>
                  <a:pt x="-32267" y="2814459"/>
                  <a:pt x="0" y="2454586"/>
                </a:cubicBezTo>
                <a:cubicBezTo>
                  <a:pt x="-23287" y="2322230"/>
                  <a:pt x="25616" y="2145296"/>
                  <a:pt x="0" y="1940809"/>
                </a:cubicBezTo>
                <a:cubicBezTo>
                  <a:pt x="-25616" y="1736322"/>
                  <a:pt x="-10778" y="1618010"/>
                  <a:pt x="0" y="1359281"/>
                </a:cubicBezTo>
                <a:cubicBezTo>
                  <a:pt x="10778" y="1100552"/>
                  <a:pt x="25773" y="907936"/>
                  <a:pt x="0" y="760816"/>
                </a:cubicBezTo>
                <a:cubicBezTo>
                  <a:pt x="-49362" y="378224"/>
                  <a:pt x="307139" y="-18974"/>
                  <a:pt x="760816" y="0"/>
                </a:cubicBezTo>
                <a:moveTo>
                  <a:pt x="2092638" y="0"/>
                </a:moveTo>
                <a:cubicBezTo>
                  <a:pt x="2540984" y="-3032"/>
                  <a:pt x="2836638" y="310546"/>
                  <a:pt x="2853454" y="760816"/>
                </a:cubicBezTo>
                <a:cubicBezTo>
                  <a:pt x="2855035" y="988010"/>
                  <a:pt x="2843720" y="1141377"/>
                  <a:pt x="2853454" y="1359281"/>
                </a:cubicBezTo>
                <a:cubicBezTo>
                  <a:pt x="2863188" y="1577186"/>
                  <a:pt x="2833900" y="1667502"/>
                  <a:pt x="2853454" y="1889996"/>
                </a:cubicBezTo>
                <a:cubicBezTo>
                  <a:pt x="2873008" y="2112491"/>
                  <a:pt x="2838172" y="2202854"/>
                  <a:pt x="2853454" y="2454586"/>
                </a:cubicBezTo>
                <a:cubicBezTo>
                  <a:pt x="2859936" y="2851766"/>
                  <a:pt x="2550956" y="3226079"/>
                  <a:pt x="2092638" y="3215402"/>
                </a:cubicBezTo>
              </a:path>
              <a:path w="2853454" h="3215402" fill="none" stroke="0" extrusionOk="0">
                <a:moveTo>
                  <a:pt x="760816" y="3215402"/>
                </a:moveTo>
                <a:cubicBezTo>
                  <a:pt x="333107" y="3187490"/>
                  <a:pt x="7930" y="2844703"/>
                  <a:pt x="0" y="2454586"/>
                </a:cubicBezTo>
                <a:cubicBezTo>
                  <a:pt x="-22155" y="2186444"/>
                  <a:pt x="1929" y="2128343"/>
                  <a:pt x="0" y="1889996"/>
                </a:cubicBezTo>
                <a:cubicBezTo>
                  <a:pt x="-1929" y="1651649"/>
                  <a:pt x="4743" y="1624739"/>
                  <a:pt x="0" y="1376219"/>
                </a:cubicBezTo>
                <a:cubicBezTo>
                  <a:pt x="-4743" y="1127699"/>
                  <a:pt x="-27037" y="1007799"/>
                  <a:pt x="0" y="760816"/>
                </a:cubicBezTo>
                <a:cubicBezTo>
                  <a:pt x="52354" y="319846"/>
                  <a:pt x="323762" y="16690"/>
                  <a:pt x="760816" y="0"/>
                </a:cubicBezTo>
                <a:moveTo>
                  <a:pt x="2092638" y="0"/>
                </a:moveTo>
                <a:cubicBezTo>
                  <a:pt x="2473189" y="-75620"/>
                  <a:pt x="2874752" y="379135"/>
                  <a:pt x="2853454" y="760816"/>
                </a:cubicBezTo>
                <a:cubicBezTo>
                  <a:pt x="2869024" y="962530"/>
                  <a:pt x="2833333" y="1033750"/>
                  <a:pt x="2853454" y="1274593"/>
                </a:cubicBezTo>
                <a:cubicBezTo>
                  <a:pt x="2873575" y="1515436"/>
                  <a:pt x="2863158" y="1642490"/>
                  <a:pt x="2853454" y="1805308"/>
                </a:cubicBezTo>
                <a:cubicBezTo>
                  <a:pt x="2843750" y="1968126"/>
                  <a:pt x="2878437" y="2220246"/>
                  <a:pt x="2853454" y="2454586"/>
                </a:cubicBezTo>
                <a:cubicBezTo>
                  <a:pt x="2889516" y="2858351"/>
                  <a:pt x="2567613" y="3139516"/>
                  <a:pt x="2092638" y="3215402"/>
                </a:cubicBezTo>
              </a:path>
            </a:pathLst>
          </a:custGeom>
          <a:ln>
            <a:solidFill>
              <a:srgbClr val="ED7D31"/>
            </a:solidFill>
            <a:extLst>
              <a:ext uri="{C807C97D-BFC1-408E-A445-0C87EB9F89A2}">
                <ask:lineSketchStyleProps xmlns:ask="http://schemas.microsoft.com/office/drawing/2018/sketchyshapes" sd="2424972362">
                  <a:prstGeom prst="bracketPair">
                    <a:avLst>
                      <a:gd name="adj" fmla="val 2666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F443732-8D66-4BCE-A6DB-4EB7A15198FE}"/>
              </a:ext>
            </a:extLst>
          </p:cNvPr>
          <p:cNvSpPr txBox="1"/>
          <p:nvPr/>
        </p:nvSpPr>
        <p:spPr>
          <a:xfrm>
            <a:off x="184159" y="230009"/>
            <a:ext cx="2742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Dictionary </a:t>
            </a:r>
          </a:p>
          <a:p>
            <a:pPr algn="ctr"/>
            <a:r>
              <a:rPr lang="en-US" sz="2400" dirty="0">
                <a:latin typeface="+mj-lt"/>
              </a:rPr>
              <a:t>(red to blue frame)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06B23A9-22F0-434E-BE67-F814194899F9}"/>
                  </a:ext>
                </a:extLst>
              </p:cNvPr>
              <p:cNvSpPr txBox="1"/>
              <p:nvPr/>
            </p:nvSpPr>
            <p:spPr>
              <a:xfrm>
                <a:off x="3423473" y="2137015"/>
                <a:ext cx="3391519" cy="76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/>
                  <a:t>   </a:t>
                </a:r>
                <a:r>
                  <a:rPr lang="en-US" sz="2400" dirty="0">
                    <a:latin typeface="+mj-lt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06B23A9-22F0-434E-BE67-F81419489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73" y="2137015"/>
                <a:ext cx="3391519" cy="760529"/>
              </a:xfrm>
              <a:prstGeom prst="rect">
                <a:avLst/>
              </a:prstGeom>
              <a:blipFill>
                <a:blip r:embed="rId4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4AD1BA1-E373-4535-A53F-8C3D79DD009F}"/>
                  </a:ext>
                </a:extLst>
              </p:cNvPr>
              <p:cNvSpPr txBox="1"/>
              <p:nvPr/>
            </p:nvSpPr>
            <p:spPr>
              <a:xfrm>
                <a:off x="-645453" y="4109743"/>
                <a:ext cx="8415603" cy="1168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  <m:sup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IL" sz="2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4AD1BA1-E373-4535-A53F-8C3D79DD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5453" y="4109743"/>
                <a:ext cx="8415603" cy="1168397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815AFA-C0B0-4036-A542-B552E6BE383C}"/>
                  </a:ext>
                </a:extLst>
              </p:cNvPr>
              <p:cNvSpPr txBox="1"/>
              <p:nvPr/>
            </p:nvSpPr>
            <p:spPr>
              <a:xfrm>
                <a:off x="-645454" y="5522301"/>
                <a:ext cx="8415603" cy="1168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ℰ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IL" sz="22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815AFA-C0B0-4036-A542-B552E6BE3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5454" y="5522301"/>
                <a:ext cx="8415603" cy="1168397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20B22C-02A7-4512-AB05-40D30B70025C}"/>
                  </a:ext>
                </a:extLst>
              </p:cNvPr>
              <p:cNvSpPr txBox="1"/>
              <p:nvPr/>
            </p:nvSpPr>
            <p:spPr>
              <a:xfrm>
                <a:off x="3061033" y="498443"/>
                <a:ext cx="3391520" cy="46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</m:acc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20B22C-02A7-4512-AB05-40D30B70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033" y="498443"/>
                <a:ext cx="3391520" cy="462563"/>
              </a:xfrm>
              <a:prstGeom prst="rect">
                <a:avLst/>
              </a:prstGeom>
              <a:blipFill>
                <a:blip r:embed="rId52"/>
                <a:stretch>
                  <a:fillRect r="-41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F60633-B69F-43D2-AE23-B13994D95855}"/>
                  </a:ext>
                </a:extLst>
              </p:cNvPr>
              <p:cNvSpPr txBox="1"/>
              <p:nvPr/>
            </p:nvSpPr>
            <p:spPr>
              <a:xfrm>
                <a:off x="3414274" y="2974478"/>
                <a:ext cx="3391519" cy="7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bar>
                          <m:bar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ba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/>
                  <a:t>   </a:t>
                </a:r>
                <a:r>
                  <a:rPr lang="en-US" sz="2400" dirty="0">
                    <a:latin typeface="+mj-lt"/>
                  </a:rPr>
                  <a:t>at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ba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F60633-B69F-43D2-AE23-B13994D9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274" y="2974478"/>
                <a:ext cx="3391519" cy="718402"/>
              </a:xfrm>
              <a:prstGeom prst="rect">
                <a:avLst/>
              </a:prstGeom>
              <a:blipFill>
                <a:blip r:embed="rId53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402B1AD-FF15-4C4D-A09C-8B720D08755D}"/>
                  </a:ext>
                </a:extLst>
              </p:cNvPr>
              <p:cNvSpPr txBox="1"/>
              <p:nvPr/>
            </p:nvSpPr>
            <p:spPr>
              <a:xfrm>
                <a:off x="2913514" y="485394"/>
                <a:ext cx="4457923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→</m:t>
                      </m:r>
                      <m:bar>
                        <m:bar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bar>
                        <m:bar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</m:ba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402B1AD-FF15-4C4D-A09C-8B720D08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514" y="485394"/>
                <a:ext cx="4457923" cy="48866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AD16AB-A045-4997-9C3C-440F5562729D}"/>
                  </a:ext>
                </a:extLst>
              </p:cNvPr>
              <p:cNvSpPr txBox="1"/>
              <p:nvPr/>
            </p:nvSpPr>
            <p:spPr>
              <a:xfrm>
                <a:off x="6760664" y="5678896"/>
                <a:ext cx="1807203" cy="856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ℰ</m:t>
                                          </m:r>
                                        </m:e>
                                      </m:ba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bar>
                            <m:bar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sup>
                      </m:sSub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AD16AB-A045-4997-9C3C-440F5562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664" y="5678896"/>
                <a:ext cx="1807203" cy="856453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101">
                <a:extLst>
                  <a:ext uri="{FF2B5EF4-FFF2-40B4-BE49-F238E27FC236}">
                    <a16:creationId xmlns:a16="http://schemas.microsoft.com/office/drawing/2014/main" id="{763AE2FF-EE66-49C2-AD04-DC0CA86AACF3}"/>
                  </a:ext>
                </a:extLst>
              </p:cNvPr>
              <p:cNvSpPr txBox="1"/>
              <p:nvPr/>
            </p:nvSpPr>
            <p:spPr>
              <a:xfrm rot="2663741">
                <a:off x="8767914" y="2215608"/>
                <a:ext cx="523366" cy="263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00" b="0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1000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99" name="TextBox 101">
                <a:extLst>
                  <a:ext uri="{FF2B5EF4-FFF2-40B4-BE49-F238E27FC236}">
                    <a16:creationId xmlns:a16="http://schemas.microsoft.com/office/drawing/2014/main" id="{763AE2FF-EE66-49C2-AD04-DC0CA86A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63741">
                <a:off x="8767914" y="2215608"/>
                <a:ext cx="523366" cy="26334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70">
                <a:extLst>
                  <a:ext uri="{FF2B5EF4-FFF2-40B4-BE49-F238E27FC236}">
                    <a16:creationId xmlns:a16="http://schemas.microsoft.com/office/drawing/2014/main" id="{185C39A6-52C7-4DE4-800D-15551DAFE4A4}"/>
                  </a:ext>
                </a:extLst>
              </p:cNvPr>
              <p:cNvSpPr txBox="1"/>
              <p:nvPr/>
            </p:nvSpPr>
            <p:spPr>
              <a:xfrm rot="18964828">
                <a:off x="9525496" y="2416978"/>
                <a:ext cx="648231" cy="251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5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0" name="TextBox 70">
                <a:extLst>
                  <a:ext uri="{FF2B5EF4-FFF2-40B4-BE49-F238E27FC236}">
                    <a16:creationId xmlns:a16="http://schemas.microsoft.com/office/drawing/2014/main" id="{185C39A6-52C7-4DE4-800D-15551DAFE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828">
                <a:off x="9525496" y="2416978"/>
                <a:ext cx="648231" cy="251649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B72AC5B-129D-4F3D-B3EA-FB240F62FBB5}"/>
                  </a:ext>
                </a:extLst>
              </p:cNvPr>
              <p:cNvSpPr txBox="1"/>
              <p:nvPr/>
            </p:nvSpPr>
            <p:spPr>
              <a:xfrm>
                <a:off x="6753201" y="502150"/>
                <a:ext cx="396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IL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B72AC5B-129D-4F3D-B3EA-FB240F62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01" y="502150"/>
                <a:ext cx="396008" cy="461665"/>
              </a:xfrm>
              <a:prstGeom prst="rect">
                <a:avLst/>
              </a:prstGeom>
              <a:blipFill>
                <a:blip r:embed="rId58"/>
                <a:stretch>
                  <a:fillRect r="-7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9F7DF1C-8AD7-4255-9B1A-B93BCDF76C7A}"/>
                  </a:ext>
                </a:extLst>
              </p:cNvPr>
              <p:cNvSpPr txBox="1"/>
              <p:nvPr/>
            </p:nvSpPr>
            <p:spPr>
              <a:xfrm>
                <a:off x="7981982" y="5724721"/>
                <a:ext cx="321838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state is the time-reversal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state</a:t>
                </a:r>
                <a:endParaRPr lang="en-IL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9F7DF1C-8AD7-4255-9B1A-B93BCDF76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82" y="5724721"/>
                <a:ext cx="3218380" cy="848566"/>
              </a:xfrm>
              <a:prstGeom prst="rect">
                <a:avLst/>
              </a:prstGeom>
              <a:blipFill>
                <a:blip r:embed="rId59"/>
                <a:stretch>
                  <a:fillRect l="-2841" t="-5036" b="-15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5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95" grpId="0" animBg="1"/>
      <p:bldP spid="73" grpId="0" animBg="1"/>
      <p:bldP spid="73" grpId="1" animBg="1"/>
      <p:bldP spid="93" grpId="0" animBg="1"/>
      <p:bldP spid="93" grpId="1" animBg="1"/>
      <p:bldP spid="17" grpId="0" animBg="1"/>
      <p:bldP spid="52" grpId="0" animBg="1"/>
      <p:bldP spid="56" grpId="0"/>
      <p:bldP spid="57" grpId="0"/>
      <p:bldP spid="58" grpId="0" animBg="1"/>
      <p:bldP spid="59" grpId="0"/>
      <p:bldP spid="61" grpId="0"/>
      <p:bldP spid="62" grpId="0"/>
      <p:bldP spid="64" grpId="0"/>
      <p:bldP spid="86" grpId="0"/>
      <p:bldP spid="84" grpId="0"/>
      <p:bldP spid="90" grpId="0"/>
      <p:bldP spid="91" grpId="0"/>
      <p:bldP spid="92" grpId="0"/>
      <p:bldP spid="94" grpId="0"/>
      <p:bldP spid="96" grpId="0"/>
      <p:bldP spid="97" grpId="0"/>
      <p:bldP spid="98" grpId="0"/>
      <p:bldP spid="101" grpId="0"/>
      <p:bldP spid="102" grpId="0"/>
      <p:bldP spid="1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4564DB-53FB-4060-9990-DB0B56DD86B0}"/>
              </a:ext>
            </a:extLst>
          </p:cNvPr>
          <p:cNvCxnSpPr>
            <a:cxnSpLocks/>
          </p:cNvCxnSpPr>
          <p:nvPr/>
        </p:nvCxnSpPr>
        <p:spPr>
          <a:xfrm>
            <a:off x="3703519" y="488997"/>
            <a:ext cx="1237897" cy="1249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C0E7E5-93C0-4360-AC6E-21592A6068D0}"/>
              </a:ext>
            </a:extLst>
          </p:cNvPr>
          <p:cNvCxnSpPr>
            <a:cxnSpLocks/>
          </p:cNvCxnSpPr>
          <p:nvPr/>
        </p:nvCxnSpPr>
        <p:spPr>
          <a:xfrm flipH="1">
            <a:off x="3697522" y="489343"/>
            <a:ext cx="4338116" cy="4469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0B7C63-636B-4A78-B071-39D137319D68}"/>
              </a:ext>
            </a:extLst>
          </p:cNvPr>
          <p:cNvCxnSpPr>
            <a:cxnSpLocks/>
          </p:cNvCxnSpPr>
          <p:nvPr/>
        </p:nvCxnSpPr>
        <p:spPr>
          <a:xfrm flipH="1">
            <a:off x="3703497" y="3419738"/>
            <a:ext cx="1508287" cy="1515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91924E-E58B-456E-BF9E-3646339AFA23}"/>
              </a:ext>
            </a:extLst>
          </p:cNvPr>
          <p:cNvCxnSpPr>
            <a:cxnSpLocks/>
          </p:cNvCxnSpPr>
          <p:nvPr/>
        </p:nvCxnSpPr>
        <p:spPr>
          <a:xfrm flipH="1">
            <a:off x="3697523" y="1588346"/>
            <a:ext cx="1110497" cy="1137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46CE9-2FCC-46C5-B9D0-B5DBA87F606D}"/>
              </a:ext>
            </a:extLst>
          </p:cNvPr>
          <p:cNvCxnSpPr/>
          <p:nvPr/>
        </p:nvCxnSpPr>
        <p:spPr>
          <a:xfrm>
            <a:off x="3706944" y="483606"/>
            <a:ext cx="4394149" cy="443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181FA0-275D-4157-A1E1-2337E7E1624C}"/>
              </a:ext>
            </a:extLst>
          </p:cNvPr>
          <p:cNvCxnSpPr>
            <a:cxnSpLocks/>
          </p:cNvCxnSpPr>
          <p:nvPr/>
        </p:nvCxnSpPr>
        <p:spPr>
          <a:xfrm>
            <a:off x="5872291" y="478776"/>
            <a:ext cx="2190466" cy="2227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154EEA-37AF-4ADB-8DF3-13ED68152054}"/>
              </a:ext>
            </a:extLst>
          </p:cNvPr>
          <p:cNvCxnSpPr>
            <a:cxnSpLocks/>
          </p:cNvCxnSpPr>
          <p:nvPr/>
        </p:nvCxnSpPr>
        <p:spPr>
          <a:xfrm flipH="1">
            <a:off x="4821720" y="2695516"/>
            <a:ext cx="3239280" cy="3337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DAD47-FFB2-4E0A-A451-AFBCF1088D07}"/>
              </a:ext>
            </a:extLst>
          </p:cNvPr>
          <p:cNvCxnSpPr/>
          <p:nvPr/>
        </p:nvCxnSpPr>
        <p:spPr>
          <a:xfrm>
            <a:off x="3697523" y="2710619"/>
            <a:ext cx="3286503" cy="3307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78E90-867E-4B45-9718-EECC295AF7EC}"/>
              </a:ext>
            </a:extLst>
          </p:cNvPr>
          <p:cNvCxnSpPr>
            <a:cxnSpLocks/>
          </p:cNvCxnSpPr>
          <p:nvPr/>
        </p:nvCxnSpPr>
        <p:spPr>
          <a:xfrm flipH="1">
            <a:off x="6989706" y="4903450"/>
            <a:ext cx="1113621" cy="1123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D89897-441C-4C58-BE86-3466D5383C6F}"/>
              </a:ext>
            </a:extLst>
          </p:cNvPr>
          <p:cNvCxnSpPr/>
          <p:nvPr/>
        </p:nvCxnSpPr>
        <p:spPr>
          <a:xfrm>
            <a:off x="3703494" y="4935162"/>
            <a:ext cx="1118222" cy="1103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6F477E-C679-41BA-82D8-9547B9B64F62}"/>
              </a:ext>
            </a:extLst>
          </p:cNvPr>
          <p:cNvCxnSpPr>
            <a:cxnSpLocks/>
          </p:cNvCxnSpPr>
          <p:nvPr/>
        </p:nvCxnSpPr>
        <p:spPr>
          <a:xfrm>
            <a:off x="6977676" y="1570680"/>
            <a:ext cx="2963" cy="2246121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367C62-2E19-4FD8-8F5A-A185C9E61381}"/>
              </a:ext>
            </a:extLst>
          </p:cNvPr>
          <p:cNvCxnSpPr/>
          <p:nvPr/>
        </p:nvCxnSpPr>
        <p:spPr>
          <a:xfrm>
            <a:off x="4794943" y="1614812"/>
            <a:ext cx="9314" cy="2221118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EF2B6C-12E8-419A-9460-F7F568D8A666}"/>
              </a:ext>
            </a:extLst>
          </p:cNvPr>
          <p:cNvSpPr txBox="1"/>
          <p:nvPr/>
        </p:nvSpPr>
        <p:spPr>
          <a:xfrm>
            <a:off x="4359732" y="2467739"/>
            <a:ext cx="5244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89296F-6159-4592-BFA3-178A7485620D}"/>
              </a:ext>
            </a:extLst>
          </p:cNvPr>
          <p:cNvSpPr txBox="1"/>
          <p:nvPr/>
        </p:nvSpPr>
        <p:spPr>
          <a:xfrm>
            <a:off x="6936731" y="2444047"/>
            <a:ext cx="6705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39630-2BB3-4263-A9E3-9D311C13614C}"/>
              </a:ext>
            </a:extLst>
          </p:cNvPr>
          <p:cNvSpPr txBox="1"/>
          <p:nvPr/>
        </p:nvSpPr>
        <p:spPr>
          <a:xfrm rot="2710054">
            <a:off x="5748367" y="3230382"/>
            <a:ext cx="1352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horizon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1B579-C1CC-482A-911D-BCDEF57D45B2}"/>
              </a:ext>
            </a:extLst>
          </p:cNvPr>
          <p:cNvSpPr txBox="1"/>
          <p:nvPr/>
        </p:nvSpPr>
        <p:spPr>
          <a:xfrm>
            <a:off x="8059203" y="4698780"/>
            <a:ext cx="6705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r=∞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AA54B3-4ADA-4B2A-8202-08835FF10EF3}"/>
              </a:ext>
            </a:extLst>
          </p:cNvPr>
          <p:cNvSpPr txBox="1"/>
          <p:nvPr/>
        </p:nvSpPr>
        <p:spPr>
          <a:xfrm>
            <a:off x="3172773" y="4754649"/>
            <a:ext cx="6705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r=∞</a:t>
            </a:r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C0B9D5BB-1681-4236-A2CA-D8EF2D7786A9}"/>
              </a:ext>
            </a:extLst>
          </p:cNvPr>
          <p:cNvSpPr/>
          <p:nvPr/>
        </p:nvSpPr>
        <p:spPr>
          <a:xfrm>
            <a:off x="2109810" y="264341"/>
            <a:ext cx="4506668" cy="6329317"/>
          </a:xfrm>
          <a:custGeom>
            <a:avLst/>
            <a:gdLst>
              <a:gd name="connsiteX0" fmla="*/ 2591180 w 3724724"/>
              <a:gd name="connsiteY0" fmla="*/ 1453875 h 6305176"/>
              <a:gd name="connsiteX1" fmla="*/ 2813252 w 3724724"/>
              <a:gd name="connsiteY1" fmla="*/ 3355308 h 6305176"/>
              <a:gd name="connsiteX2" fmla="*/ 3604385 w 3724724"/>
              <a:gd name="connsiteY2" fmla="*/ 4819551 h 6305176"/>
              <a:gd name="connsiteX3" fmla="*/ 3583566 w 3724724"/>
              <a:gd name="connsiteY3" fmla="*/ 5430231 h 6305176"/>
              <a:gd name="connsiteX4" fmla="*/ 2292770 w 3724724"/>
              <a:gd name="connsiteY4" fmla="*/ 6256036 h 6305176"/>
              <a:gd name="connsiteX5" fmla="*/ 16530 w 3724724"/>
              <a:gd name="connsiteY5" fmla="*/ 3868834 h 6305176"/>
              <a:gd name="connsiteX6" fmla="*/ 1251807 w 3724724"/>
              <a:gd name="connsiteY6" fmla="*/ 1516330 h 6305176"/>
              <a:gd name="connsiteX7" fmla="*/ 995036 w 3724724"/>
              <a:gd name="connsiteY7" fmla="*/ 38208 h 6305176"/>
              <a:gd name="connsiteX8" fmla="*/ 2445445 w 3724724"/>
              <a:gd name="connsiteY8" fmla="*/ 523976 h 6305176"/>
              <a:gd name="connsiteX9" fmla="*/ 2591180 w 3724724"/>
              <a:gd name="connsiteY9" fmla="*/ 1453875 h 6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4724" h="6305176">
                <a:moveTo>
                  <a:pt x="2591180" y="1453875"/>
                </a:moveTo>
                <a:cubicBezTo>
                  <a:pt x="2652481" y="1925764"/>
                  <a:pt x="2644385" y="2794362"/>
                  <a:pt x="2813252" y="3355308"/>
                </a:cubicBezTo>
                <a:cubicBezTo>
                  <a:pt x="2982119" y="3916254"/>
                  <a:pt x="3475999" y="4473731"/>
                  <a:pt x="3604385" y="4819551"/>
                </a:cubicBezTo>
                <a:cubicBezTo>
                  <a:pt x="3732771" y="5165371"/>
                  <a:pt x="3802168" y="5190817"/>
                  <a:pt x="3583566" y="5430231"/>
                </a:cubicBezTo>
                <a:cubicBezTo>
                  <a:pt x="3364964" y="5669645"/>
                  <a:pt x="2887276" y="6516269"/>
                  <a:pt x="2292770" y="6256036"/>
                </a:cubicBezTo>
                <a:cubicBezTo>
                  <a:pt x="1698264" y="5995803"/>
                  <a:pt x="190024" y="4658785"/>
                  <a:pt x="16530" y="3868834"/>
                </a:cubicBezTo>
                <a:cubicBezTo>
                  <a:pt x="-156964" y="3078883"/>
                  <a:pt x="1088723" y="2154768"/>
                  <a:pt x="1251807" y="1516330"/>
                </a:cubicBezTo>
                <a:cubicBezTo>
                  <a:pt x="1414891" y="877892"/>
                  <a:pt x="796096" y="203600"/>
                  <a:pt x="995036" y="38208"/>
                </a:cubicBezTo>
                <a:cubicBezTo>
                  <a:pt x="1193976" y="-127184"/>
                  <a:pt x="2174794" y="283405"/>
                  <a:pt x="2445445" y="523976"/>
                </a:cubicBezTo>
                <a:cubicBezTo>
                  <a:pt x="2716096" y="764547"/>
                  <a:pt x="2529879" y="981986"/>
                  <a:pt x="2591180" y="145387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CCA63D4A-1206-4548-ADCC-522685CAA4C8}"/>
              </a:ext>
            </a:extLst>
          </p:cNvPr>
          <p:cNvSpPr/>
          <p:nvPr/>
        </p:nvSpPr>
        <p:spPr>
          <a:xfrm>
            <a:off x="5770720" y="5550882"/>
            <a:ext cx="1720336" cy="1217094"/>
          </a:xfrm>
          <a:custGeom>
            <a:avLst/>
            <a:gdLst>
              <a:gd name="connsiteX0" fmla="*/ 2591180 w 3724724"/>
              <a:gd name="connsiteY0" fmla="*/ 1453875 h 6305176"/>
              <a:gd name="connsiteX1" fmla="*/ 2813252 w 3724724"/>
              <a:gd name="connsiteY1" fmla="*/ 3355308 h 6305176"/>
              <a:gd name="connsiteX2" fmla="*/ 3604385 w 3724724"/>
              <a:gd name="connsiteY2" fmla="*/ 4819551 h 6305176"/>
              <a:gd name="connsiteX3" fmla="*/ 3583566 w 3724724"/>
              <a:gd name="connsiteY3" fmla="*/ 5430231 h 6305176"/>
              <a:gd name="connsiteX4" fmla="*/ 2292770 w 3724724"/>
              <a:gd name="connsiteY4" fmla="*/ 6256036 h 6305176"/>
              <a:gd name="connsiteX5" fmla="*/ 16530 w 3724724"/>
              <a:gd name="connsiteY5" fmla="*/ 3868834 h 6305176"/>
              <a:gd name="connsiteX6" fmla="*/ 1251807 w 3724724"/>
              <a:gd name="connsiteY6" fmla="*/ 1516330 h 6305176"/>
              <a:gd name="connsiteX7" fmla="*/ 995036 w 3724724"/>
              <a:gd name="connsiteY7" fmla="*/ 38208 h 6305176"/>
              <a:gd name="connsiteX8" fmla="*/ 2445445 w 3724724"/>
              <a:gd name="connsiteY8" fmla="*/ 523976 h 6305176"/>
              <a:gd name="connsiteX9" fmla="*/ 2591180 w 3724724"/>
              <a:gd name="connsiteY9" fmla="*/ 1453875 h 6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4724" h="6305176">
                <a:moveTo>
                  <a:pt x="2591180" y="1453875"/>
                </a:moveTo>
                <a:cubicBezTo>
                  <a:pt x="2652481" y="1925764"/>
                  <a:pt x="2644385" y="2794362"/>
                  <a:pt x="2813252" y="3355308"/>
                </a:cubicBezTo>
                <a:cubicBezTo>
                  <a:pt x="2982119" y="3916254"/>
                  <a:pt x="3475999" y="4473731"/>
                  <a:pt x="3604385" y="4819551"/>
                </a:cubicBezTo>
                <a:cubicBezTo>
                  <a:pt x="3732771" y="5165371"/>
                  <a:pt x="3802168" y="5190817"/>
                  <a:pt x="3583566" y="5430231"/>
                </a:cubicBezTo>
                <a:cubicBezTo>
                  <a:pt x="3364964" y="5669645"/>
                  <a:pt x="2887276" y="6516269"/>
                  <a:pt x="2292770" y="6256036"/>
                </a:cubicBezTo>
                <a:cubicBezTo>
                  <a:pt x="1698264" y="5995803"/>
                  <a:pt x="190024" y="4658785"/>
                  <a:pt x="16530" y="3868834"/>
                </a:cubicBezTo>
                <a:cubicBezTo>
                  <a:pt x="-156964" y="3078883"/>
                  <a:pt x="1088723" y="2154768"/>
                  <a:pt x="1251807" y="1516330"/>
                </a:cubicBezTo>
                <a:cubicBezTo>
                  <a:pt x="1414891" y="877892"/>
                  <a:pt x="796096" y="203600"/>
                  <a:pt x="995036" y="38208"/>
                </a:cubicBezTo>
                <a:cubicBezTo>
                  <a:pt x="1193976" y="-127184"/>
                  <a:pt x="2174794" y="283405"/>
                  <a:pt x="2445445" y="523976"/>
                </a:cubicBezTo>
                <a:cubicBezTo>
                  <a:pt x="2716096" y="764547"/>
                  <a:pt x="2529879" y="981986"/>
                  <a:pt x="2591180" y="145387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8EA05B-D112-4F41-B473-D4711CD4F389}"/>
              </a:ext>
            </a:extLst>
          </p:cNvPr>
          <p:cNvGrpSpPr/>
          <p:nvPr/>
        </p:nvGrpSpPr>
        <p:grpSpPr>
          <a:xfrm>
            <a:off x="4934645" y="1551630"/>
            <a:ext cx="2078362" cy="4454335"/>
            <a:chOff x="3389511" y="1755801"/>
            <a:chExt cx="996415" cy="3338177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3BF89130-292A-4EFA-ACDE-C8E24F41E1EE}"/>
                </a:ext>
              </a:extLst>
            </p:cNvPr>
            <p:cNvSpPr/>
            <p:nvPr/>
          </p:nvSpPr>
          <p:spPr>
            <a:xfrm>
              <a:off x="3389511" y="1755801"/>
              <a:ext cx="995607" cy="3337897"/>
            </a:xfrm>
            <a:custGeom>
              <a:avLst/>
              <a:gdLst>
                <a:gd name="connsiteX0" fmla="*/ 929928 w 929928"/>
                <a:gd name="connsiteY0" fmla="*/ 1158903 h 1158903"/>
                <a:gd name="connsiteX1" fmla="*/ 187374 w 929928"/>
                <a:gd name="connsiteY1" fmla="*/ 631498 h 1158903"/>
                <a:gd name="connsiteX2" fmla="*/ 0 w 929928"/>
                <a:gd name="connsiteY2" fmla="*/ 0 h 1158903"/>
                <a:gd name="connsiteX3" fmla="*/ 0 w 929928"/>
                <a:gd name="connsiteY3" fmla="*/ 0 h 11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928" h="1158903">
                  <a:moveTo>
                    <a:pt x="929928" y="1158903"/>
                  </a:moveTo>
                  <a:cubicBezTo>
                    <a:pt x="636145" y="991775"/>
                    <a:pt x="342362" y="824648"/>
                    <a:pt x="187374" y="631498"/>
                  </a:cubicBezTo>
                  <a:cubicBezTo>
                    <a:pt x="32386" y="438348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solidFill>
              <a:srgbClr val="44912E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C7534A5-619B-4F01-B070-F8672AAE694E}"/>
                </a:ext>
              </a:extLst>
            </p:cNvPr>
            <p:cNvSpPr/>
            <p:nvPr/>
          </p:nvSpPr>
          <p:spPr>
            <a:xfrm>
              <a:off x="3442119" y="1755801"/>
              <a:ext cx="943807" cy="3338177"/>
            </a:xfrm>
            <a:custGeom>
              <a:avLst/>
              <a:gdLst>
                <a:gd name="connsiteX0" fmla="*/ 929928 w 929928"/>
                <a:gd name="connsiteY0" fmla="*/ 1158903 h 1158903"/>
                <a:gd name="connsiteX1" fmla="*/ 187374 w 929928"/>
                <a:gd name="connsiteY1" fmla="*/ 631498 h 1158903"/>
                <a:gd name="connsiteX2" fmla="*/ 0 w 929928"/>
                <a:gd name="connsiteY2" fmla="*/ 0 h 1158903"/>
                <a:gd name="connsiteX3" fmla="*/ 0 w 929928"/>
                <a:gd name="connsiteY3" fmla="*/ 0 h 11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928" h="1158903">
                  <a:moveTo>
                    <a:pt x="929928" y="1158903"/>
                  </a:moveTo>
                  <a:cubicBezTo>
                    <a:pt x="636145" y="991775"/>
                    <a:pt x="342362" y="824648"/>
                    <a:pt x="187374" y="631498"/>
                  </a:cubicBezTo>
                  <a:cubicBezTo>
                    <a:pt x="32386" y="438348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FE4E17-C32A-4067-BE5F-97407FEB8822}"/>
              </a:ext>
            </a:extLst>
          </p:cNvPr>
          <p:cNvCxnSpPr>
            <a:cxnSpLocks/>
          </p:cNvCxnSpPr>
          <p:nvPr/>
        </p:nvCxnSpPr>
        <p:spPr>
          <a:xfrm flipH="1">
            <a:off x="4788593" y="474351"/>
            <a:ext cx="1094516" cy="112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971C9D-FD61-47BE-87A4-49FB5091D820}"/>
              </a:ext>
            </a:extLst>
          </p:cNvPr>
          <p:cNvCxnSpPr>
            <a:cxnSpLocks/>
          </p:cNvCxnSpPr>
          <p:nvPr/>
        </p:nvCxnSpPr>
        <p:spPr>
          <a:xfrm flipH="1">
            <a:off x="5183920" y="480873"/>
            <a:ext cx="2861144" cy="2948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429631-8885-4D0C-A485-08C049B07196}"/>
              </a:ext>
            </a:extLst>
          </p:cNvPr>
          <p:cNvCxnSpPr>
            <a:cxnSpLocks/>
          </p:cNvCxnSpPr>
          <p:nvPr/>
        </p:nvCxnSpPr>
        <p:spPr>
          <a:xfrm>
            <a:off x="4922081" y="1705820"/>
            <a:ext cx="3169584" cy="3198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B543A1-8139-447E-88E9-1CE4862F42BC}"/>
              </a:ext>
            </a:extLst>
          </p:cNvPr>
          <p:cNvSpPr txBox="1"/>
          <p:nvPr/>
        </p:nvSpPr>
        <p:spPr>
          <a:xfrm rot="18849317">
            <a:off x="4815217" y="3096235"/>
            <a:ext cx="1346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horizon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8AA972-8823-409C-88ED-4669A7EA0065}"/>
              </a:ext>
            </a:extLst>
          </p:cNvPr>
          <p:cNvCxnSpPr>
            <a:cxnSpLocks/>
          </p:cNvCxnSpPr>
          <p:nvPr/>
        </p:nvCxnSpPr>
        <p:spPr>
          <a:xfrm flipH="1" flipV="1">
            <a:off x="5905501" y="2698165"/>
            <a:ext cx="1090539" cy="1104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56ABAC-DD99-4DB9-9555-F96C006670D4}"/>
              </a:ext>
            </a:extLst>
          </p:cNvPr>
          <p:cNvSpPr txBox="1"/>
          <p:nvPr/>
        </p:nvSpPr>
        <p:spPr>
          <a:xfrm rot="2627724">
            <a:off x="6257914" y="2947359"/>
            <a:ext cx="7330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7739B7-62E8-4EAB-9CE6-A4ED90B656F1}"/>
              </a:ext>
            </a:extLst>
          </p:cNvPr>
          <p:cNvSpPr txBox="1"/>
          <p:nvPr/>
        </p:nvSpPr>
        <p:spPr>
          <a:xfrm rot="2710054">
            <a:off x="5648117" y="3389886"/>
            <a:ext cx="1910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Cauchy horizon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A1145CA-E6D9-4B4F-9D20-12A0422AC181}"/>
              </a:ext>
            </a:extLst>
          </p:cNvPr>
          <p:cNvCxnSpPr>
            <a:cxnSpLocks/>
          </p:cNvCxnSpPr>
          <p:nvPr/>
        </p:nvCxnSpPr>
        <p:spPr>
          <a:xfrm flipH="1">
            <a:off x="5967872" y="2700648"/>
            <a:ext cx="2088048" cy="2151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1744AB-50B1-4D2D-B82C-8421301CDD62}"/>
              </a:ext>
            </a:extLst>
          </p:cNvPr>
          <p:cNvSpPr txBox="1"/>
          <p:nvPr/>
        </p:nvSpPr>
        <p:spPr>
          <a:xfrm rot="18813667">
            <a:off x="5944245" y="4264805"/>
            <a:ext cx="11818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horizon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BEE708-5EC1-4BF8-B9B3-BAA7865ED193}"/>
              </a:ext>
            </a:extLst>
          </p:cNvPr>
          <p:cNvSpPr txBox="1"/>
          <p:nvPr/>
        </p:nvSpPr>
        <p:spPr>
          <a:xfrm>
            <a:off x="6336773" y="494611"/>
            <a:ext cx="1181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 universe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F7B64D-70C6-4009-A7C1-F40F37D8D2C4}"/>
              </a:ext>
            </a:extLst>
          </p:cNvPr>
          <p:cNvSpPr txBox="1"/>
          <p:nvPr/>
        </p:nvSpPr>
        <p:spPr>
          <a:xfrm>
            <a:off x="6469236" y="4667300"/>
            <a:ext cx="1181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universe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8B1FCA-D865-4343-8E2B-ADC914379BE3}"/>
              </a:ext>
            </a:extLst>
          </p:cNvPr>
          <p:cNvSpPr txBox="1"/>
          <p:nvPr/>
        </p:nvSpPr>
        <p:spPr>
          <a:xfrm>
            <a:off x="5282921" y="3683126"/>
            <a:ext cx="11818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Black hole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1D61F7-17F6-E112-2D20-B395DF6E2C19}"/>
              </a:ext>
            </a:extLst>
          </p:cNvPr>
          <p:cNvSpPr/>
          <p:nvPr/>
        </p:nvSpPr>
        <p:spPr>
          <a:xfrm rot="18876804">
            <a:off x="5286400" y="1735385"/>
            <a:ext cx="1523148" cy="4333865"/>
          </a:xfrm>
          <a:custGeom>
            <a:avLst/>
            <a:gdLst>
              <a:gd name="connsiteX0" fmla="*/ 0 w 1549622"/>
              <a:gd name="connsiteY0" fmla="*/ 0 h 3122068"/>
              <a:gd name="connsiteX1" fmla="*/ 1549622 w 1549622"/>
              <a:gd name="connsiteY1" fmla="*/ 0 h 3122068"/>
              <a:gd name="connsiteX2" fmla="*/ 1549622 w 1549622"/>
              <a:gd name="connsiteY2" fmla="*/ 3122068 h 3122068"/>
              <a:gd name="connsiteX3" fmla="*/ 0 w 1549622"/>
              <a:gd name="connsiteY3" fmla="*/ 3122068 h 3122068"/>
              <a:gd name="connsiteX4" fmla="*/ 0 w 1549622"/>
              <a:gd name="connsiteY4" fmla="*/ 0 h 3122068"/>
              <a:gd name="connsiteX0" fmla="*/ 13041 w 1562663"/>
              <a:gd name="connsiteY0" fmla="*/ 0 h 3122068"/>
              <a:gd name="connsiteX1" fmla="*/ 1562663 w 1562663"/>
              <a:gd name="connsiteY1" fmla="*/ 0 h 3122068"/>
              <a:gd name="connsiteX2" fmla="*/ 1562663 w 1562663"/>
              <a:gd name="connsiteY2" fmla="*/ 3122068 h 3122068"/>
              <a:gd name="connsiteX3" fmla="*/ 0 w 1562663"/>
              <a:gd name="connsiteY3" fmla="*/ 1538123 h 3122068"/>
              <a:gd name="connsiteX4" fmla="*/ 13041 w 1562663"/>
              <a:gd name="connsiteY4" fmla="*/ 0 h 3122068"/>
              <a:gd name="connsiteX0" fmla="*/ 13041 w 1562663"/>
              <a:gd name="connsiteY0" fmla="*/ 0 h 3122068"/>
              <a:gd name="connsiteX1" fmla="*/ 1562663 w 1562663"/>
              <a:gd name="connsiteY1" fmla="*/ 0 h 3122068"/>
              <a:gd name="connsiteX2" fmla="*/ 1562663 w 1562663"/>
              <a:gd name="connsiteY2" fmla="*/ 3122068 h 3122068"/>
              <a:gd name="connsiteX3" fmla="*/ 0 w 1562663"/>
              <a:gd name="connsiteY3" fmla="*/ 1538123 h 3122068"/>
              <a:gd name="connsiteX4" fmla="*/ 13041 w 1562663"/>
              <a:gd name="connsiteY4" fmla="*/ 0 h 3122068"/>
              <a:gd name="connsiteX0" fmla="*/ 0 w 1549622"/>
              <a:gd name="connsiteY0" fmla="*/ 0 h 3122068"/>
              <a:gd name="connsiteX1" fmla="*/ 1549622 w 1549622"/>
              <a:gd name="connsiteY1" fmla="*/ 0 h 3122068"/>
              <a:gd name="connsiteX2" fmla="*/ 1549622 w 1549622"/>
              <a:gd name="connsiteY2" fmla="*/ 3122068 h 3122068"/>
              <a:gd name="connsiteX3" fmla="*/ 49503 w 1549622"/>
              <a:gd name="connsiteY3" fmla="*/ 1499987 h 3122068"/>
              <a:gd name="connsiteX4" fmla="*/ 0 w 1549622"/>
              <a:gd name="connsiteY4" fmla="*/ 0 h 3122068"/>
              <a:gd name="connsiteX0" fmla="*/ 0 w 1549622"/>
              <a:gd name="connsiteY0" fmla="*/ 0 h 3122068"/>
              <a:gd name="connsiteX1" fmla="*/ 1549622 w 1549622"/>
              <a:gd name="connsiteY1" fmla="*/ 0 h 3122068"/>
              <a:gd name="connsiteX2" fmla="*/ 1549622 w 1549622"/>
              <a:gd name="connsiteY2" fmla="*/ 3122068 h 3122068"/>
              <a:gd name="connsiteX3" fmla="*/ 49503 w 1549622"/>
              <a:gd name="connsiteY3" fmla="*/ 1499987 h 3122068"/>
              <a:gd name="connsiteX4" fmla="*/ 0 w 1549622"/>
              <a:gd name="connsiteY4" fmla="*/ 0 h 3122068"/>
              <a:gd name="connsiteX0" fmla="*/ 0 w 1549622"/>
              <a:gd name="connsiteY0" fmla="*/ 0 h 3122068"/>
              <a:gd name="connsiteX1" fmla="*/ 1549622 w 1549622"/>
              <a:gd name="connsiteY1" fmla="*/ 0 h 3122068"/>
              <a:gd name="connsiteX2" fmla="*/ 1549622 w 1549622"/>
              <a:gd name="connsiteY2" fmla="*/ 3122068 h 3122068"/>
              <a:gd name="connsiteX3" fmla="*/ 49503 w 1549622"/>
              <a:gd name="connsiteY3" fmla="*/ 1499987 h 3122068"/>
              <a:gd name="connsiteX4" fmla="*/ 0 w 1549622"/>
              <a:gd name="connsiteY4" fmla="*/ 0 h 3122068"/>
              <a:gd name="connsiteX0" fmla="*/ 0 w 1549622"/>
              <a:gd name="connsiteY0" fmla="*/ 0 h 3122068"/>
              <a:gd name="connsiteX1" fmla="*/ 1549622 w 1549622"/>
              <a:gd name="connsiteY1" fmla="*/ 0 h 3122068"/>
              <a:gd name="connsiteX2" fmla="*/ 1549622 w 1549622"/>
              <a:gd name="connsiteY2" fmla="*/ 3122068 h 3122068"/>
              <a:gd name="connsiteX3" fmla="*/ 49503 w 1549622"/>
              <a:gd name="connsiteY3" fmla="*/ 1499987 h 3122068"/>
              <a:gd name="connsiteX4" fmla="*/ 0 w 154962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65212"/>
              <a:gd name="connsiteY0" fmla="*/ 0 h 3122068"/>
              <a:gd name="connsiteX1" fmla="*/ 1565212 w 1565212"/>
              <a:gd name="connsiteY1" fmla="*/ 0 h 3122068"/>
              <a:gd name="connsiteX2" fmla="*/ 1565212 w 1565212"/>
              <a:gd name="connsiteY2" fmla="*/ 3122068 h 3122068"/>
              <a:gd name="connsiteX3" fmla="*/ 0 w 1565212"/>
              <a:gd name="connsiteY3" fmla="*/ 1564207 h 3122068"/>
              <a:gd name="connsiteX4" fmla="*/ 15590 w 1565212"/>
              <a:gd name="connsiteY4" fmla="*/ 0 h 3122068"/>
              <a:gd name="connsiteX0" fmla="*/ 15590 w 1577267"/>
              <a:gd name="connsiteY0" fmla="*/ 11893 h 3133961"/>
              <a:gd name="connsiteX1" fmla="*/ 1577267 w 1577267"/>
              <a:gd name="connsiteY1" fmla="*/ 0 h 3133961"/>
              <a:gd name="connsiteX2" fmla="*/ 1565212 w 1577267"/>
              <a:gd name="connsiteY2" fmla="*/ 3133961 h 3133961"/>
              <a:gd name="connsiteX3" fmla="*/ 0 w 1577267"/>
              <a:gd name="connsiteY3" fmla="*/ 1576100 h 3133961"/>
              <a:gd name="connsiteX4" fmla="*/ 15590 w 1577267"/>
              <a:gd name="connsiteY4" fmla="*/ 11893 h 3133961"/>
              <a:gd name="connsiteX0" fmla="*/ 15590 w 1596323"/>
              <a:gd name="connsiteY0" fmla="*/ 1211797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15590 w 1596323"/>
              <a:gd name="connsiteY4" fmla="*/ 1211797 h 4333865"/>
              <a:gd name="connsiteX0" fmla="*/ 346001 w 1596323"/>
              <a:gd name="connsiteY0" fmla="*/ 1375675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346001 w 1596323"/>
              <a:gd name="connsiteY4" fmla="*/ 1375675 h 4333865"/>
              <a:gd name="connsiteX0" fmla="*/ 346001 w 1596323"/>
              <a:gd name="connsiteY0" fmla="*/ 1375675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346001 w 1596323"/>
              <a:gd name="connsiteY4" fmla="*/ 1375675 h 4333865"/>
              <a:gd name="connsiteX0" fmla="*/ 346001 w 1596323"/>
              <a:gd name="connsiteY0" fmla="*/ 1375675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346001 w 1596323"/>
              <a:gd name="connsiteY4" fmla="*/ 1375675 h 4333865"/>
              <a:gd name="connsiteX0" fmla="*/ 346001 w 1596323"/>
              <a:gd name="connsiteY0" fmla="*/ 1375675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346001 w 1596323"/>
              <a:gd name="connsiteY4" fmla="*/ 1375675 h 4333865"/>
              <a:gd name="connsiteX0" fmla="*/ 392225 w 1596323"/>
              <a:gd name="connsiteY0" fmla="*/ 1428042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392225 w 1596323"/>
              <a:gd name="connsiteY4" fmla="*/ 1428042 h 4333865"/>
              <a:gd name="connsiteX0" fmla="*/ 474045 w 1596323"/>
              <a:gd name="connsiteY0" fmla="*/ 1483389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474045 w 1596323"/>
              <a:gd name="connsiteY4" fmla="*/ 1483389 h 4333865"/>
              <a:gd name="connsiteX0" fmla="*/ 474045 w 1596323"/>
              <a:gd name="connsiteY0" fmla="*/ 1483389 h 4333865"/>
              <a:gd name="connsiteX1" fmla="*/ 1596323 w 1596323"/>
              <a:gd name="connsiteY1" fmla="*/ 0 h 4333865"/>
              <a:gd name="connsiteX2" fmla="*/ 1565212 w 1596323"/>
              <a:gd name="connsiteY2" fmla="*/ 4333865 h 4333865"/>
              <a:gd name="connsiteX3" fmla="*/ 0 w 1596323"/>
              <a:gd name="connsiteY3" fmla="*/ 2776004 h 4333865"/>
              <a:gd name="connsiteX4" fmla="*/ 474045 w 1596323"/>
              <a:gd name="connsiteY4" fmla="*/ 1483389 h 4333865"/>
              <a:gd name="connsiteX0" fmla="*/ 413809 w 1536087"/>
              <a:gd name="connsiteY0" fmla="*/ 1483389 h 4333865"/>
              <a:gd name="connsiteX1" fmla="*/ 1536087 w 1536087"/>
              <a:gd name="connsiteY1" fmla="*/ 0 h 4333865"/>
              <a:gd name="connsiteX2" fmla="*/ 1504976 w 1536087"/>
              <a:gd name="connsiteY2" fmla="*/ 4333865 h 4333865"/>
              <a:gd name="connsiteX3" fmla="*/ 0 w 1536087"/>
              <a:gd name="connsiteY3" fmla="*/ 2781890 h 4333865"/>
              <a:gd name="connsiteX4" fmla="*/ 413809 w 1536087"/>
              <a:gd name="connsiteY4" fmla="*/ 1483389 h 4333865"/>
              <a:gd name="connsiteX0" fmla="*/ 419695 w 1541973"/>
              <a:gd name="connsiteY0" fmla="*/ 1483389 h 4333865"/>
              <a:gd name="connsiteX1" fmla="*/ 1541973 w 1541973"/>
              <a:gd name="connsiteY1" fmla="*/ 0 h 4333865"/>
              <a:gd name="connsiteX2" fmla="*/ 1510862 w 1541973"/>
              <a:gd name="connsiteY2" fmla="*/ 4333865 h 4333865"/>
              <a:gd name="connsiteX3" fmla="*/ 0 w 1541973"/>
              <a:gd name="connsiteY3" fmla="*/ 2842126 h 4333865"/>
              <a:gd name="connsiteX4" fmla="*/ 419695 w 1541973"/>
              <a:gd name="connsiteY4" fmla="*/ 1483389 h 4333865"/>
              <a:gd name="connsiteX0" fmla="*/ 433560 w 1555838"/>
              <a:gd name="connsiteY0" fmla="*/ 1483389 h 4333865"/>
              <a:gd name="connsiteX1" fmla="*/ 1555838 w 1555838"/>
              <a:gd name="connsiteY1" fmla="*/ 0 h 4333865"/>
              <a:gd name="connsiteX2" fmla="*/ 1524727 w 1555838"/>
              <a:gd name="connsiteY2" fmla="*/ 4333865 h 4333865"/>
              <a:gd name="connsiteX3" fmla="*/ 0 w 1555838"/>
              <a:gd name="connsiteY3" fmla="*/ 2866691 h 4333865"/>
              <a:gd name="connsiteX4" fmla="*/ 433560 w 1555838"/>
              <a:gd name="connsiteY4" fmla="*/ 1483389 h 4333865"/>
              <a:gd name="connsiteX0" fmla="*/ 433560 w 1555838"/>
              <a:gd name="connsiteY0" fmla="*/ 1483389 h 4333865"/>
              <a:gd name="connsiteX1" fmla="*/ 1555838 w 1555838"/>
              <a:gd name="connsiteY1" fmla="*/ 0 h 4333865"/>
              <a:gd name="connsiteX2" fmla="*/ 1524727 w 1555838"/>
              <a:gd name="connsiteY2" fmla="*/ 4333865 h 4333865"/>
              <a:gd name="connsiteX3" fmla="*/ 0 w 1555838"/>
              <a:gd name="connsiteY3" fmla="*/ 2866691 h 4333865"/>
              <a:gd name="connsiteX4" fmla="*/ 433560 w 1555838"/>
              <a:gd name="connsiteY4" fmla="*/ 1483389 h 4333865"/>
              <a:gd name="connsiteX0" fmla="*/ 441501 w 1555838"/>
              <a:gd name="connsiteY0" fmla="*/ 1524539 h 4333865"/>
              <a:gd name="connsiteX1" fmla="*/ 1555838 w 1555838"/>
              <a:gd name="connsiteY1" fmla="*/ 0 h 4333865"/>
              <a:gd name="connsiteX2" fmla="*/ 1524727 w 1555838"/>
              <a:gd name="connsiteY2" fmla="*/ 4333865 h 4333865"/>
              <a:gd name="connsiteX3" fmla="*/ 0 w 1555838"/>
              <a:gd name="connsiteY3" fmla="*/ 2866691 h 4333865"/>
              <a:gd name="connsiteX4" fmla="*/ 441501 w 1555838"/>
              <a:gd name="connsiteY4" fmla="*/ 1524539 h 4333865"/>
              <a:gd name="connsiteX0" fmla="*/ 441501 w 1555838"/>
              <a:gd name="connsiteY0" fmla="*/ 1524539 h 4333865"/>
              <a:gd name="connsiteX1" fmla="*/ 1555838 w 1555838"/>
              <a:gd name="connsiteY1" fmla="*/ 0 h 4333865"/>
              <a:gd name="connsiteX2" fmla="*/ 1524727 w 1555838"/>
              <a:gd name="connsiteY2" fmla="*/ 4333865 h 4333865"/>
              <a:gd name="connsiteX3" fmla="*/ 0 w 1555838"/>
              <a:gd name="connsiteY3" fmla="*/ 2866691 h 4333865"/>
              <a:gd name="connsiteX4" fmla="*/ 441501 w 1555838"/>
              <a:gd name="connsiteY4" fmla="*/ 1524539 h 4333865"/>
              <a:gd name="connsiteX0" fmla="*/ 408811 w 1523148"/>
              <a:gd name="connsiteY0" fmla="*/ 1524539 h 4333865"/>
              <a:gd name="connsiteX1" fmla="*/ 1523148 w 1523148"/>
              <a:gd name="connsiteY1" fmla="*/ 0 h 4333865"/>
              <a:gd name="connsiteX2" fmla="*/ 1492037 w 1523148"/>
              <a:gd name="connsiteY2" fmla="*/ 4333865 h 4333865"/>
              <a:gd name="connsiteX3" fmla="*/ 0 w 1523148"/>
              <a:gd name="connsiteY3" fmla="*/ 2894310 h 4333865"/>
              <a:gd name="connsiteX4" fmla="*/ 408811 w 1523148"/>
              <a:gd name="connsiteY4" fmla="*/ 1524539 h 4333865"/>
              <a:gd name="connsiteX0" fmla="*/ 408811 w 1523148"/>
              <a:gd name="connsiteY0" fmla="*/ 1524539 h 4333865"/>
              <a:gd name="connsiteX1" fmla="*/ 1523148 w 1523148"/>
              <a:gd name="connsiteY1" fmla="*/ 0 h 4333865"/>
              <a:gd name="connsiteX2" fmla="*/ 1492037 w 1523148"/>
              <a:gd name="connsiteY2" fmla="*/ 4333865 h 4333865"/>
              <a:gd name="connsiteX3" fmla="*/ 0 w 1523148"/>
              <a:gd name="connsiteY3" fmla="*/ 2894310 h 4333865"/>
              <a:gd name="connsiteX4" fmla="*/ 408811 w 1523148"/>
              <a:gd name="connsiteY4" fmla="*/ 1524539 h 43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48" h="4333865">
                <a:moveTo>
                  <a:pt x="408811" y="1524539"/>
                </a:moveTo>
                <a:cubicBezTo>
                  <a:pt x="644089" y="1165215"/>
                  <a:pt x="1161512" y="407788"/>
                  <a:pt x="1523148" y="0"/>
                </a:cubicBezTo>
                <a:cubicBezTo>
                  <a:pt x="1519130" y="1044654"/>
                  <a:pt x="1496055" y="3289211"/>
                  <a:pt x="1492037" y="4333865"/>
                </a:cubicBezTo>
                <a:cubicBezTo>
                  <a:pt x="857475" y="3854528"/>
                  <a:pt x="339058" y="3438571"/>
                  <a:pt x="0" y="2894310"/>
                </a:cubicBezTo>
                <a:cubicBezTo>
                  <a:pt x="97927" y="2435635"/>
                  <a:pt x="165997" y="1935659"/>
                  <a:pt x="408811" y="152453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6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ED98FEF1-7D9A-4FB5-A41D-A5B9DF3E0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>
            <a:off x="7087573" y="4852174"/>
            <a:ext cx="421203" cy="6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92F8244-CC0D-431A-BFC0-778120ACED1B}"/>
              </a:ext>
            </a:extLst>
          </p:cNvPr>
          <p:cNvSpPr/>
          <p:nvPr/>
        </p:nvSpPr>
        <p:spPr>
          <a:xfrm>
            <a:off x="5967873" y="4901045"/>
            <a:ext cx="2131180" cy="101004"/>
          </a:xfrm>
          <a:custGeom>
            <a:avLst/>
            <a:gdLst>
              <a:gd name="connsiteX0" fmla="*/ 7654678 w 7654678"/>
              <a:gd name="connsiteY0" fmla="*/ 1878079 h 1977823"/>
              <a:gd name="connsiteX1" fmla="*/ 3263368 w 7654678"/>
              <a:gd name="connsiteY1" fmla="*/ 1894506 h 1977823"/>
              <a:gd name="connsiteX2" fmla="*/ 1084139 w 7654678"/>
              <a:gd name="connsiteY2" fmla="*/ 974630 h 1977823"/>
              <a:gd name="connsiteX3" fmla="*/ 0 w 7654678"/>
              <a:gd name="connsiteY3" fmla="*/ 0 h 1977823"/>
              <a:gd name="connsiteX0" fmla="*/ 7609143 w 7609143"/>
              <a:gd name="connsiteY0" fmla="*/ 0 h 2268858"/>
              <a:gd name="connsiteX1" fmla="*/ 3263368 w 7609143"/>
              <a:gd name="connsiteY1" fmla="*/ 2232367 h 2268858"/>
              <a:gd name="connsiteX2" fmla="*/ 1084139 w 7609143"/>
              <a:gd name="connsiteY2" fmla="*/ 1312491 h 2268858"/>
              <a:gd name="connsiteX3" fmla="*/ 0 w 7609143"/>
              <a:gd name="connsiteY3" fmla="*/ 337861 h 2268858"/>
              <a:gd name="connsiteX0" fmla="*/ 7609143 w 7609143"/>
              <a:gd name="connsiteY0" fmla="*/ 0 h 1656219"/>
              <a:gd name="connsiteX1" fmla="*/ 5403467 w 7609143"/>
              <a:gd name="connsiteY1" fmla="*/ 1550539 h 1656219"/>
              <a:gd name="connsiteX2" fmla="*/ 1084139 w 7609143"/>
              <a:gd name="connsiteY2" fmla="*/ 1312491 h 1656219"/>
              <a:gd name="connsiteX3" fmla="*/ 0 w 7609143"/>
              <a:gd name="connsiteY3" fmla="*/ 337861 h 1656219"/>
              <a:gd name="connsiteX0" fmla="*/ 7609143 w 7609143"/>
              <a:gd name="connsiteY0" fmla="*/ 0 h 1832984"/>
              <a:gd name="connsiteX1" fmla="*/ 5403467 w 7609143"/>
              <a:gd name="connsiteY1" fmla="*/ 1550539 h 1832984"/>
              <a:gd name="connsiteX2" fmla="*/ 1084139 w 7609143"/>
              <a:gd name="connsiteY2" fmla="*/ 1312491 h 1832984"/>
              <a:gd name="connsiteX3" fmla="*/ 0 w 7609143"/>
              <a:gd name="connsiteY3" fmla="*/ 337861 h 1832984"/>
              <a:gd name="connsiteX0" fmla="*/ 7609143 w 7609143"/>
              <a:gd name="connsiteY0" fmla="*/ 0 h 1557233"/>
              <a:gd name="connsiteX1" fmla="*/ 5403467 w 7609143"/>
              <a:gd name="connsiteY1" fmla="*/ 1550539 h 1557233"/>
              <a:gd name="connsiteX2" fmla="*/ 1084139 w 7609143"/>
              <a:gd name="connsiteY2" fmla="*/ 1312491 h 1557233"/>
              <a:gd name="connsiteX3" fmla="*/ 0 w 7609143"/>
              <a:gd name="connsiteY3" fmla="*/ 337861 h 1557233"/>
              <a:gd name="connsiteX0" fmla="*/ 7609143 w 7609143"/>
              <a:gd name="connsiteY0" fmla="*/ 0 h 1984500"/>
              <a:gd name="connsiteX1" fmla="*/ 5403467 w 7609143"/>
              <a:gd name="connsiteY1" fmla="*/ 1550539 h 1984500"/>
              <a:gd name="connsiteX2" fmla="*/ 1084139 w 7609143"/>
              <a:gd name="connsiteY2" fmla="*/ 1312491 h 1984500"/>
              <a:gd name="connsiteX3" fmla="*/ 0 w 7609143"/>
              <a:gd name="connsiteY3" fmla="*/ 337861 h 1984500"/>
              <a:gd name="connsiteX0" fmla="*/ 7609143 w 7609143"/>
              <a:gd name="connsiteY0" fmla="*/ 0 h 1984500"/>
              <a:gd name="connsiteX1" fmla="*/ 5403467 w 7609143"/>
              <a:gd name="connsiteY1" fmla="*/ 1550539 h 1984500"/>
              <a:gd name="connsiteX2" fmla="*/ 1084139 w 7609143"/>
              <a:gd name="connsiteY2" fmla="*/ 1312491 h 1984500"/>
              <a:gd name="connsiteX3" fmla="*/ 0 w 7609143"/>
              <a:gd name="connsiteY3" fmla="*/ 337861 h 1984500"/>
              <a:gd name="connsiteX0" fmla="*/ 7609143 w 7609143"/>
              <a:gd name="connsiteY0" fmla="*/ 0 h 1728579"/>
              <a:gd name="connsiteX1" fmla="*/ 5403467 w 7609143"/>
              <a:gd name="connsiteY1" fmla="*/ 1550539 h 1728579"/>
              <a:gd name="connsiteX2" fmla="*/ 1937901 w 7609143"/>
              <a:gd name="connsiteY2" fmla="*/ 1482943 h 1728579"/>
              <a:gd name="connsiteX3" fmla="*/ 0 w 7609143"/>
              <a:gd name="connsiteY3" fmla="*/ 337861 h 1728579"/>
              <a:gd name="connsiteX0" fmla="*/ 7609143 w 7609143"/>
              <a:gd name="connsiteY0" fmla="*/ 0 h 1728579"/>
              <a:gd name="connsiteX1" fmla="*/ 5403467 w 7609143"/>
              <a:gd name="connsiteY1" fmla="*/ 1550539 h 1728579"/>
              <a:gd name="connsiteX2" fmla="*/ 1937901 w 7609143"/>
              <a:gd name="connsiteY2" fmla="*/ 1482943 h 1728579"/>
              <a:gd name="connsiteX3" fmla="*/ 0 w 7609143"/>
              <a:gd name="connsiteY3" fmla="*/ 337861 h 1728579"/>
              <a:gd name="connsiteX0" fmla="*/ 7552227 w 7552227"/>
              <a:gd name="connsiteY0" fmla="*/ 0 h 1728579"/>
              <a:gd name="connsiteX1" fmla="*/ 5346551 w 7552227"/>
              <a:gd name="connsiteY1" fmla="*/ 1550539 h 1728579"/>
              <a:gd name="connsiteX2" fmla="*/ 1880985 w 7552227"/>
              <a:gd name="connsiteY2" fmla="*/ 1482943 h 1728579"/>
              <a:gd name="connsiteX3" fmla="*/ 0 w 7552227"/>
              <a:gd name="connsiteY3" fmla="*/ 451493 h 1728579"/>
              <a:gd name="connsiteX0" fmla="*/ 7552227 w 7552227"/>
              <a:gd name="connsiteY0" fmla="*/ 0 h 1728579"/>
              <a:gd name="connsiteX1" fmla="*/ 5346551 w 7552227"/>
              <a:gd name="connsiteY1" fmla="*/ 1550539 h 1728579"/>
              <a:gd name="connsiteX2" fmla="*/ 1880985 w 7552227"/>
              <a:gd name="connsiteY2" fmla="*/ 1482943 h 1728579"/>
              <a:gd name="connsiteX3" fmla="*/ 0 w 7552227"/>
              <a:gd name="connsiteY3" fmla="*/ 451493 h 1728579"/>
              <a:gd name="connsiteX0" fmla="*/ 7552227 w 7552227"/>
              <a:gd name="connsiteY0" fmla="*/ 0 h 1873686"/>
              <a:gd name="connsiteX1" fmla="*/ 5346551 w 7552227"/>
              <a:gd name="connsiteY1" fmla="*/ 1550539 h 1873686"/>
              <a:gd name="connsiteX2" fmla="*/ 1892369 w 7552227"/>
              <a:gd name="connsiteY2" fmla="*/ 1710225 h 1873686"/>
              <a:gd name="connsiteX3" fmla="*/ 0 w 7552227"/>
              <a:gd name="connsiteY3" fmla="*/ 451493 h 1873686"/>
              <a:gd name="connsiteX0" fmla="*/ 7552227 w 7552227"/>
              <a:gd name="connsiteY0" fmla="*/ 0 h 1898785"/>
              <a:gd name="connsiteX1" fmla="*/ 5346551 w 7552227"/>
              <a:gd name="connsiteY1" fmla="*/ 1550539 h 1898785"/>
              <a:gd name="connsiteX2" fmla="*/ 1892369 w 7552227"/>
              <a:gd name="connsiteY2" fmla="*/ 1710225 h 1898785"/>
              <a:gd name="connsiteX3" fmla="*/ 0 w 7552227"/>
              <a:gd name="connsiteY3" fmla="*/ 451493 h 1898785"/>
              <a:gd name="connsiteX0" fmla="*/ 7552227 w 7552227"/>
              <a:gd name="connsiteY0" fmla="*/ 0 h 1869408"/>
              <a:gd name="connsiteX1" fmla="*/ 5346551 w 7552227"/>
              <a:gd name="connsiteY1" fmla="*/ 1436890 h 1869408"/>
              <a:gd name="connsiteX2" fmla="*/ 1892369 w 7552227"/>
              <a:gd name="connsiteY2" fmla="*/ 1710225 h 1869408"/>
              <a:gd name="connsiteX3" fmla="*/ 0 w 7552227"/>
              <a:gd name="connsiteY3" fmla="*/ 451493 h 1869408"/>
              <a:gd name="connsiteX0" fmla="*/ 7552227 w 7552227"/>
              <a:gd name="connsiteY0" fmla="*/ 0 h 1993375"/>
              <a:gd name="connsiteX1" fmla="*/ 5346551 w 7552227"/>
              <a:gd name="connsiteY1" fmla="*/ 1436890 h 1993375"/>
              <a:gd name="connsiteX2" fmla="*/ 1892369 w 7552227"/>
              <a:gd name="connsiteY2" fmla="*/ 1710225 h 1993375"/>
              <a:gd name="connsiteX3" fmla="*/ 0 w 7552227"/>
              <a:gd name="connsiteY3" fmla="*/ 451493 h 199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227" h="1993375">
                <a:moveTo>
                  <a:pt x="7552227" y="0"/>
                </a:moveTo>
                <a:cubicBezTo>
                  <a:pt x="5904118" y="1560807"/>
                  <a:pt x="6335395" y="697314"/>
                  <a:pt x="5346551" y="1436890"/>
                </a:cubicBezTo>
                <a:cubicBezTo>
                  <a:pt x="4357707" y="2176466"/>
                  <a:pt x="2948519" y="2082798"/>
                  <a:pt x="1892369" y="1710225"/>
                </a:cubicBezTo>
                <a:cubicBezTo>
                  <a:pt x="1348474" y="1394474"/>
                  <a:pt x="862064" y="1746849"/>
                  <a:pt x="0" y="45149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7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L -0.05742 -0.10209 C -0.08294 -0.14746 -0.08959 -0.16204 -0.09531 -0.19491 C -0.09505 -0.21482 -0.09388 -0.24306 -0.08998 -0.25162 " pathEditMode="relative" rAng="13500000" ptsTypes="AA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33" grpId="0"/>
      <p:bldP spid="35" grpId="0"/>
      <p:bldP spid="27" grpId="0" animBg="1"/>
      <p:bldP spid="27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2E3830-F5D5-4023-98B1-B2168074CFF3}"/>
                  </a:ext>
                </a:extLst>
              </p:cNvPr>
              <p:cNvSpPr txBox="1"/>
              <p:nvPr/>
            </p:nvSpPr>
            <p:spPr>
              <a:xfrm>
                <a:off x="484189" y="4575500"/>
                <a:ext cx="8415603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bar>
                            <m:bar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2E3830-F5D5-4023-98B1-B2168074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9" y="4575500"/>
                <a:ext cx="8415603" cy="1070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FFC653-9CFA-41D5-AC94-65CF7B4A0988}"/>
                  </a:ext>
                </a:extLst>
              </p:cNvPr>
              <p:cNvSpPr txBox="1"/>
              <p:nvPr/>
            </p:nvSpPr>
            <p:spPr>
              <a:xfrm>
                <a:off x="1372090" y="544228"/>
                <a:ext cx="9194180" cy="743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latin typeface="+mj-lt"/>
                  </a:rPr>
                  <a:t>Want: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L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FFC653-9CFA-41D5-AC94-65CF7B4A0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90" y="544228"/>
                <a:ext cx="9194180" cy="743730"/>
              </a:xfrm>
              <a:prstGeom prst="rect">
                <a:avLst/>
              </a:prstGeom>
              <a:blipFill>
                <a:blip r:embed="rId5"/>
                <a:stretch>
                  <a:fillRect l="-1326" b="-90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79FC15-1D77-481F-B495-3E2E4F6CE753}"/>
                  </a:ext>
                </a:extLst>
              </p:cNvPr>
              <p:cNvSpPr txBox="1"/>
              <p:nvPr/>
            </p:nvSpPr>
            <p:spPr>
              <a:xfrm>
                <a:off x="3112329" y="542798"/>
                <a:ext cx="6096928" cy="741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𝑣𝑣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𝑣𝑣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bare</m:t>
                              </m:r>
                            </m:sub>
                            <m:sup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79FC15-1D77-481F-B495-3E2E4F6C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29" y="542798"/>
                <a:ext cx="6096928" cy="7412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8BCC3D-E783-4127-955C-3309ABB9EEB3}"/>
                  </a:ext>
                </a:extLst>
              </p:cNvPr>
              <p:cNvSpPr/>
              <p:nvPr/>
            </p:nvSpPr>
            <p:spPr>
              <a:xfrm>
                <a:off x="6584508" y="1383474"/>
                <a:ext cx="31035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8BCC3D-E783-4127-955C-3309ABB9E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508" y="1383474"/>
                <a:ext cx="31035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24FFEF93-B287-4DEE-9B68-A5760B329963}"/>
              </a:ext>
            </a:extLst>
          </p:cNvPr>
          <p:cNvSpPr/>
          <p:nvPr/>
        </p:nvSpPr>
        <p:spPr>
          <a:xfrm rot="16200000" flipH="1">
            <a:off x="8002052" y="639258"/>
            <a:ext cx="195426" cy="144869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A21FEAD-60F0-4D9E-B9FB-7AC2214D85ED}"/>
              </a:ext>
            </a:extLst>
          </p:cNvPr>
          <p:cNvSpPr/>
          <p:nvPr/>
        </p:nvSpPr>
        <p:spPr>
          <a:xfrm rot="16200000" flipH="1">
            <a:off x="5452072" y="-170485"/>
            <a:ext cx="181909" cy="3081704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4B7CA-347F-4C81-BE6A-C3952F38B9CB}"/>
              </a:ext>
            </a:extLst>
          </p:cNvPr>
          <p:cNvSpPr/>
          <p:nvPr/>
        </p:nvSpPr>
        <p:spPr>
          <a:xfrm>
            <a:off x="4020827" y="1361684"/>
            <a:ext cx="296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Regular mode-sum</a:t>
            </a:r>
            <a:endParaRPr lang="en-US" sz="16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34BB86-C59C-47FD-8EF6-9E9307181CBB}"/>
              </a:ext>
            </a:extLst>
          </p:cNvPr>
          <p:cNvSpPr/>
          <p:nvPr/>
        </p:nvSpPr>
        <p:spPr>
          <a:xfrm>
            <a:off x="7319344" y="440597"/>
            <a:ext cx="1813898" cy="159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78A73E-93EA-42CC-87D2-55AA50640959}"/>
              </a:ext>
            </a:extLst>
          </p:cNvPr>
          <p:cNvSpPr/>
          <p:nvPr/>
        </p:nvSpPr>
        <p:spPr>
          <a:xfrm>
            <a:off x="1006570" y="385809"/>
            <a:ext cx="10178860" cy="5407358"/>
          </a:xfrm>
          <a:prstGeom prst="roundRect">
            <a:avLst/>
          </a:prstGeom>
          <a:noFill/>
          <a:ln>
            <a:solidFill>
              <a:srgbClr val="CAEFB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3CDDD-7C8D-480F-84D2-E009B20A7ACE}"/>
              </a:ext>
            </a:extLst>
          </p:cNvPr>
          <p:cNvSpPr/>
          <p:nvPr/>
        </p:nvSpPr>
        <p:spPr>
          <a:xfrm>
            <a:off x="1455689" y="549803"/>
            <a:ext cx="906949" cy="689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A1FA2B-ADE6-4290-A966-3FE0612504DD}"/>
                  </a:ext>
                </a:extLst>
              </p:cNvPr>
              <p:cNvSpPr txBox="1"/>
              <p:nvPr/>
            </p:nvSpPr>
            <p:spPr>
              <a:xfrm>
                <a:off x="1019999" y="1847821"/>
                <a:ext cx="9629621" cy="2521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coth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0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up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𝐵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cosech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ℜ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up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up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A1FA2B-ADE6-4290-A966-3FE06125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9" y="1847821"/>
                <a:ext cx="9629621" cy="2521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1DFCFA-810B-4D07-99F2-BB9096B0ED6A}"/>
                  </a:ext>
                </a:extLst>
              </p:cNvPr>
              <p:cNvSpPr txBox="1"/>
              <p:nvPr/>
            </p:nvSpPr>
            <p:spPr>
              <a:xfrm>
                <a:off x="484189" y="4575314"/>
                <a:ext cx="8415603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bar>
                            <m:bar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1DFCFA-810B-4D07-99F2-BB9096B0E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9" y="4575314"/>
                <a:ext cx="8415603" cy="1070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DC9C19-8FBE-4EB7-BFBE-C6C03754DDA3}"/>
                  </a:ext>
                </a:extLst>
              </p:cNvPr>
              <p:cNvSpPr txBox="1"/>
              <p:nvPr/>
            </p:nvSpPr>
            <p:spPr>
              <a:xfrm>
                <a:off x="1021051" y="1848876"/>
                <a:ext cx="9629621" cy="2521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ED7D3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coth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sz="2000" i="1" smtClean="0"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000"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up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𝐵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cosech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ℜ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up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 smtClean="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solidFill>
                                                        <a:srgbClr val="92D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up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DC9C19-8FBE-4EB7-BFBE-C6C03754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51" y="1848876"/>
                <a:ext cx="9629621" cy="2521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800654-0623-4AEE-94C1-57F0BDBBC080}"/>
                  </a:ext>
                </a:extLst>
              </p:cNvPr>
              <p:cNvSpPr txBox="1"/>
              <p:nvPr/>
            </p:nvSpPr>
            <p:spPr>
              <a:xfrm>
                <a:off x="379425" y="6084369"/>
                <a:ext cx="115627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may be computed numerically (M. Casals and A. C. </a:t>
                </a:r>
                <a:r>
                  <a:rPr lang="en-US" sz="2400" dirty="0" err="1">
                    <a:latin typeface="+mj-lt"/>
                  </a:rPr>
                  <a:t>Ottewill</a:t>
                </a:r>
                <a:r>
                  <a:rPr lang="en-US" sz="2400" dirty="0">
                    <a:latin typeface="+mj-lt"/>
                  </a:rPr>
                  <a:t>)</a:t>
                </a:r>
                <a:endParaRPr lang="en-I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800654-0623-4AEE-94C1-57F0BDBB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5" y="6084369"/>
                <a:ext cx="11562735" cy="461665"/>
              </a:xfrm>
              <a:prstGeom prst="rect">
                <a:avLst/>
              </a:prstGeom>
              <a:blipFill>
                <a:blip r:embed="rId11"/>
                <a:stretch>
                  <a:fillRect l="-15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29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34" grpId="0"/>
      <p:bldP spid="23" grpId="0"/>
      <p:bldP spid="24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B1AD7-A2AC-4B30-B58F-14E9E0A6A538}"/>
                  </a:ext>
                </a:extLst>
              </p:cNvPr>
              <p:cNvSpPr txBox="1"/>
              <p:nvPr/>
            </p:nvSpPr>
            <p:spPr>
              <a:xfrm>
                <a:off x="-385519" y="3851279"/>
                <a:ext cx="8415603" cy="1023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bar>
                            <m:bar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B1AD7-A2AC-4B30-B58F-14E9E0A6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5519" y="3851279"/>
                <a:ext cx="8415603" cy="1023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E4F32-EE62-45A0-B4B2-E4293D59BFF9}"/>
                  </a:ext>
                </a:extLst>
              </p:cNvPr>
              <p:cNvSpPr txBox="1"/>
              <p:nvPr/>
            </p:nvSpPr>
            <p:spPr>
              <a:xfrm>
                <a:off x="1286406" y="75092"/>
                <a:ext cx="9049610" cy="1667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Modewise computation</a:t>
                </a:r>
                <a:endParaRPr lang="en-IL" sz="3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bar>
                                    <m:bar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ba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IL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E4F32-EE62-45A0-B4B2-E4293D59B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06" y="75092"/>
                <a:ext cx="9049610" cy="1667636"/>
              </a:xfrm>
              <a:prstGeom prst="rect">
                <a:avLst/>
              </a:prstGeom>
              <a:blipFill>
                <a:blip r:embed="rId5"/>
                <a:stretch>
                  <a:fillRect l="-1347" t="-32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719B743-BE03-4C6B-87B4-502B247D4FEF}"/>
              </a:ext>
            </a:extLst>
          </p:cNvPr>
          <p:cNvSpPr txBox="1"/>
          <p:nvPr/>
        </p:nvSpPr>
        <p:spPr>
          <a:xfrm>
            <a:off x="1286406" y="5335588"/>
            <a:ext cx="997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latin typeface="+mj-lt"/>
              </a:rPr>
              <a:t>Important test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is the difference indeed </a:t>
            </a:r>
            <a:r>
              <a:rPr lang="en-US" sz="2800" b="1" dirty="0">
                <a:latin typeface="+mj-lt"/>
              </a:rPr>
              <a:t>regular</a:t>
            </a:r>
            <a:r>
              <a:rPr lang="en-US" sz="2400" dirty="0">
                <a:latin typeface="+mj-lt"/>
              </a:rPr>
              <a:t>? Each mode-sum diverges! </a:t>
            </a:r>
            <a:endParaRPr lang="en-IL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05B51-2ED1-45D1-AE21-24397D41AF9C}"/>
                  </a:ext>
                </a:extLst>
              </p:cNvPr>
              <p:cNvSpPr txBox="1"/>
              <p:nvPr/>
            </p:nvSpPr>
            <p:spPr>
              <a:xfrm>
                <a:off x="1286406" y="6000032"/>
                <a:ext cx="99751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-</a:t>
                </a:r>
                <a:r>
                  <a:rPr lang="en-US" sz="2800" b="1" dirty="0">
                    <a:latin typeface="+mj-lt"/>
                  </a:rPr>
                  <a:t>YES!</a:t>
                </a:r>
                <a:r>
                  <a:rPr lang="en-US" sz="2800" dirty="0">
                    <a:latin typeface="+mj-lt"/>
                  </a:rPr>
                  <a:t> We empirically find exponential convergence in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  <a:endParaRPr lang="en-IL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05B51-2ED1-45D1-AE21-24397D41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06" y="6000032"/>
                <a:ext cx="9975152" cy="523220"/>
              </a:xfrm>
              <a:prstGeom prst="rect">
                <a:avLst/>
              </a:prstGeom>
              <a:blipFill>
                <a:blip r:embed="rId6"/>
                <a:stretch>
                  <a:fillRect l="-1222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2D5AAC3-9464-4BD8-AF1C-143F6980E477}"/>
              </a:ext>
            </a:extLst>
          </p:cNvPr>
          <p:cNvGrpSpPr/>
          <p:nvPr/>
        </p:nvGrpSpPr>
        <p:grpSpPr>
          <a:xfrm>
            <a:off x="-1554484" y="1788031"/>
            <a:ext cx="13516311" cy="1853456"/>
            <a:chOff x="-1153327" y="1919221"/>
            <a:chExt cx="13516311" cy="1853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B68719-6948-4C79-A3A3-2BA6BAB007CF}"/>
                    </a:ext>
                  </a:extLst>
                </p:cNvPr>
                <p:cNvSpPr txBox="1"/>
                <p:nvPr/>
              </p:nvSpPr>
              <p:spPr>
                <a:xfrm>
                  <a:off x="546576" y="1919221"/>
                  <a:ext cx="11816408" cy="1853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𝑙𝑚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coth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𝜋𝜔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𝑙𝑚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up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cosech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𝜋𝜔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ℜ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up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92D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92D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rgbClr val="92D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𝑙𝑚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rgbClr val="92D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up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B68719-6948-4C79-A3A3-2BA6BAB00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76" y="1919221"/>
                  <a:ext cx="11816408" cy="18534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3F7C99-D810-4CD4-B518-551E8E464964}"/>
                    </a:ext>
                  </a:extLst>
                </p:cNvPr>
                <p:cNvSpPr txBox="1"/>
                <p:nvPr/>
              </p:nvSpPr>
              <p:spPr>
                <a:xfrm>
                  <a:off x="-1153327" y="2224022"/>
                  <a:ext cx="6188422" cy="478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p>
                        </m:sSubSup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3F7C99-D810-4CD4-B518-551E8E464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53327" y="2224022"/>
                  <a:ext cx="6188422" cy="478914"/>
                </a:xfrm>
                <a:prstGeom prst="rect">
                  <a:avLst/>
                </a:prstGeom>
                <a:blipFill>
                  <a:blip r:embed="rId8"/>
                  <a:stretch>
                    <a:fillRect b="-506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5730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713C3E-92BB-13AD-CE8F-8169FB18C4FF}"/>
                  </a:ext>
                </a:extLst>
              </p:cNvPr>
              <p:cNvSpPr txBox="1"/>
              <p:nvPr/>
            </p:nvSpPr>
            <p:spPr>
              <a:xfrm>
                <a:off x="372440" y="3407377"/>
                <a:ext cx="11447115" cy="1491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𝜋𝜔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up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L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713C3E-92BB-13AD-CE8F-8169FB18C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40" y="3407377"/>
                <a:ext cx="11447115" cy="14914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18C89C6-85C0-CB79-9DEA-D605DF72FA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25428" y="529152"/>
                <a:ext cx="9341137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effectLst/>
                  </a:rPr>
                  <a:t>Computing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effectLst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effectLst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effectLst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A365D1"/>
                                    </a:solidFill>
                                    <a:effectLst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effectLst/>
                          </a:rPr>
                          <m:t>ren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effectLst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18C89C6-85C0-CB79-9DEA-D605DF72F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5428" y="529152"/>
                <a:ext cx="9341137" cy="1325563"/>
              </a:xfrm>
              <a:blipFill>
                <a:blip r:embed="rId3"/>
                <a:stretch>
                  <a:fillRect b="-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18590F-22D4-2876-78B2-EF2A6B5FBB4F}"/>
              </a:ext>
            </a:extLst>
          </p:cNvPr>
          <p:cNvSpPr txBox="1"/>
          <p:nvPr/>
        </p:nvSpPr>
        <p:spPr>
          <a:xfrm>
            <a:off x="1690122" y="5247646"/>
            <a:ext cx="881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difference is regular and related to a conserved quantity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6CB47E7-07E7-9336-5CA3-A49FBD22CE35}"/>
              </a:ext>
            </a:extLst>
          </p:cNvPr>
          <p:cNvSpPr/>
          <p:nvPr/>
        </p:nvSpPr>
        <p:spPr>
          <a:xfrm rot="5400000">
            <a:off x="10172392" y="2477748"/>
            <a:ext cx="222766" cy="2333708"/>
          </a:xfrm>
          <a:prstGeom prst="leftBrace">
            <a:avLst>
              <a:gd name="adj1" fmla="val 6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A691BC-C93D-4D1F-00E3-D4E52FD3099B}"/>
                  </a:ext>
                </a:extLst>
              </p:cNvPr>
              <p:cNvSpPr txBox="1"/>
              <p:nvPr/>
            </p:nvSpPr>
            <p:spPr>
              <a:xfrm>
                <a:off x="7236438" y="2964830"/>
                <a:ext cx="6094674" cy="668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up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A691BC-C93D-4D1F-00E3-D4E52FD30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38" y="2964830"/>
                <a:ext cx="6094674" cy="668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0EA28D-89D5-8809-3A69-A9554CE52C23}"/>
                  </a:ext>
                </a:extLst>
              </p:cNvPr>
              <p:cNvSpPr txBox="1"/>
              <p:nvPr/>
            </p:nvSpPr>
            <p:spPr>
              <a:xfrm>
                <a:off x="-353028" y="2319059"/>
                <a:ext cx="6690166" cy="897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i="1" smtClean="0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IL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0EA28D-89D5-8809-3A69-A9554CE5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3028" y="2319059"/>
                <a:ext cx="6690166" cy="8973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5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307550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1691075" y="1676673"/>
            <a:ext cx="943340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4044877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4746848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8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D72F0EA-6F2A-4AB0-B8C9-3CC571A4B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4" y="1801537"/>
            <a:ext cx="7720748" cy="45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4CE7E26-55A9-4461-8369-57EE261724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11122" y="-19728"/>
                <a:ext cx="1116454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Polar (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) IH fluxes vs. BH spin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4CE7E26-55A9-4461-8369-57EE26172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122" y="-19728"/>
                <a:ext cx="11164540" cy="1325563"/>
              </a:xfrm>
              <a:blipFill>
                <a:blip r:embed="rId4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3A6BA7-9C7E-4BAE-AFAE-1C4ED18C4DDF}"/>
              </a:ext>
            </a:extLst>
          </p:cNvPr>
          <p:cNvSpPr/>
          <p:nvPr/>
        </p:nvSpPr>
        <p:spPr>
          <a:xfrm>
            <a:off x="1876925" y="978181"/>
            <a:ext cx="683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(arXiv:2203.08502)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876C1E-6F8F-4FA4-81C6-6C6C7FF3DCCB}"/>
                  </a:ext>
                </a:extLst>
              </p:cNvPr>
              <p:cNvSpPr/>
              <p:nvPr/>
            </p:nvSpPr>
            <p:spPr>
              <a:xfrm>
                <a:off x="8360092" y="1445805"/>
                <a:ext cx="6831140" cy="2623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is small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Both change sign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Approach zero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876C1E-6F8F-4FA4-81C6-6C6C7FF3D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092" y="1445805"/>
                <a:ext cx="6831140" cy="2623732"/>
              </a:xfrm>
              <a:prstGeom prst="rect">
                <a:avLst/>
              </a:prstGeom>
              <a:blipFill>
                <a:blip r:embed="rId5"/>
                <a:stretch>
                  <a:fillRect l="-803" b="-30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47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3486F-6D13-4F14-A069-813EBF4C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1" r="4681"/>
          <a:stretch/>
        </p:blipFill>
        <p:spPr>
          <a:xfrm>
            <a:off x="1195072" y="1013717"/>
            <a:ext cx="8945878" cy="5171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CDE380-DE81-4627-884E-F5C5309E646F}"/>
              </a:ext>
            </a:extLst>
          </p:cNvPr>
          <p:cNvSpPr/>
          <p:nvPr/>
        </p:nvSpPr>
        <p:spPr>
          <a:xfrm>
            <a:off x="2991327" y="377374"/>
            <a:ext cx="6497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IH Fluxes in the spherical charged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DD4129-8A6E-4CF3-A43C-BCC2C859E0EE}"/>
                  </a:ext>
                </a:extLst>
              </p:cNvPr>
              <p:cNvSpPr/>
              <p:nvPr/>
            </p:nvSpPr>
            <p:spPr>
              <a:xfrm>
                <a:off x="10192703" y="5559047"/>
                <a:ext cx="71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DD4129-8A6E-4CF3-A43C-BCC2C859E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703" y="5559047"/>
                <a:ext cx="71641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4960A92-2C62-432C-B573-7CA7082F8D73}"/>
              </a:ext>
            </a:extLst>
          </p:cNvPr>
          <p:cNvSpPr/>
          <p:nvPr/>
        </p:nvSpPr>
        <p:spPr>
          <a:xfrm>
            <a:off x="8606790" y="4178049"/>
            <a:ext cx="3005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Fluxes vanish when approaching extremality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BEC094-29E0-4382-86DB-93F03D58670E}"/>
              </a:ext>
            </a:extLst>
          </p:cNvPr>
          <p:cNvCxnSpPr>
            <a:cxnSpLocks/>
          </p:cNvCxnSpPr>
          <p:nvPr/>
        </p:nvCxnSpPr>
        <p:spPr>
          <a:xfrm>
            <a:off x="9841230" y="5006664"/>
            <a:ext cx="0" cy="5486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8D94BA-EC94-4085-9F17-C50F78936632}"/>
                  </a:ext>
                </a:extLst>
              </p:cNvPr>
              <p:cNvSpPr txBox="1"/>
              <p:nvPr/>
            </p:nvSpPr>
            <p:spPr>
              <a:xfrm>
                <a:off x="9401229" y="1196192"/>
                <a:ext cx="5885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8D94BA-EC94-4085-9F17-C50F78936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229" y="1196192"/>
                <a:ext cx="5885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A96E87-149D-409B-9A19-797556B80B2B}"/>
                  </a:ext>
                </a:extLst>
              </p:cNvPr>
              <p:cNvSpPr txBox="1"/>
              <p:nvPr/>
            </p:nvSpPr>
            <p:spPr>
              <a:xfrm>
                <a:off x="9401229" y="1958426"/>
                <a:ext cx="5885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A96E87-149D-409B-9A19-797556B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229" y="1958426"/>
                <a:ext cx="5885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05F0BB-1597-47C4-8FD2-6874DF3A3A50}"/>
                  </a:ext>
                </a:extLst>
              </p:cNvPr>
              <p:cNvSpPr txBox="1"/>
              <p:nvPr/>
            </p:nvSpPr>
            <p:spPr>
              <a:xfrm>
                <a:off x="9401229" y="1577664"/>
                <a:ext cx="5885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05F0BB-1597-47C4-8FD2-6874DF3A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229" y="1577664"/>
                <a:ext cx="5885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257708-1515-4224-A377-04EF5244C07D}"/>
                  </a:ext>
                </a:extLst>
              </p:cNvPr>
              <p:cNvSpPr txBox="1"/>
              <p:nvPr/>
            </p:nvSpPr>
            <p:spPr>
              <a:xfrm>
                <a:off x="1573334" y="644385"/>
                <a:ext cx="5396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257708-1515-4224-A377-04EF5244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34" y="644385"/>
                <a:ext cx="539668" cy="369332"/>
              </a:xfrm>
              <a:prstGeom prst="rect">
                <a:avLst/>
              </a:prstGeom>
              <a:blipFill>
                <a:blip r:embed="rId8"/>
                <a:stretch>
                  <a:fillRect r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D144D40-262B-4EE4-849F-846BED1904A3}"/>
              </a:ext>
            </a:extLst>
          </p:cNvPr>
          <p:cNvSpPr/>
          <p:nvPr/>
        </p:nvSpPr>
        <p:spPr>
          <a:xfrm>
            <a:off x="4331975" y="4347326"/>
            <a:ext cx="2133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Fluxes change sign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C4413C-E7F5-4912-9A84-41DA3D0C0812}"/>
              </a:ext>
            </a:extLst>
          </p:cNvPr>
          <p:cNvCxnSpPr>
            <a:cxnSpLocks/>
          </p:cNvCxnSpPr>
          <p:nvPr/>
        </p:nvCxnSpPr>
        <p:spPr>
          <a:xfrm>
            <a:off x="5398770" y="4766337"/>
            <a:ext cx="0" cy="7025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26C9B4-C9D8-4878-9339-7501D97448CB}"/>
              </a:ext>
            </a:extLst>
          </p:cNvPr>
          <p:cNvCxnSpPr>
            <a:cxnSpLocks/>
          </p:cNvCxnSpPr>
          <p:nvPr/>
        </p:nvCxnSpPr>
        <p:spPr>
          <a:xfrm flipV="1">
            <a:off x="1886302" y="919244"/>
            <a:ext cx="0" cy="5265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DAA8CC-3EA7-4B48-84A8-788A109FA560}"/>
              </a:ext>
            </a:extLst>
          </p:cNvPr>
          <p:cNvCxnSpPr>
            <a:cxnSpLocks/>
          </p:cNvCxnSpPr>
          <p:nvPr/>
        </p:nvCxnSpPr>
        <p:spPr>
          <a:xfrm>
            <a:off x="1793756" y="5743713"/>
            <a:ext cx="8424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53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890BD67-D40B-4CA0-8772-7E2CB877D7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62" y="1240309"/>
            <a:ext cx="9523051" cy="49492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98BD27-D184-4F0E-9497-AADB95261718}"/>
              </a:ext>
            </a:extLst>
          </p:cNvPr>
          <p:cNvSpPr/>
          <p:nvPr/>
        </p:nvSpPr>
        <p:spPr>
          <a:xfrm>
            <a:off x="2850501" y="5138999"/>
            <a:ext cx="7563672" cy="784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686F97-BC00-4CD5-AEA8-8D535FFEBA44}"/>
              </a:ext>
            </a:extLst>
          </p:cNvPr>
          <p:cNvGrpSpPr/>
          <p:nvPr/>
        </p:nvGrpSpPr>
        <p:grpSpPr>
          <a:xfrm>
            <a:off x="3214157" y="4362954"/>
            <a:ext cx="2130154" cy="1341960"/>
            <a:chOff x="3024776" y="4795005"/>
            <a:chExt cx="2130154" cy="1341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77055-EB2F-496E-99CD-F25AEA2F5BAE}"/>
                    </a:ext>
                  </a:extLst>
                </p:cNvPr>
                <p:cNvSpPr txBox="1"/>
                <p:nvPr/>
              </p:nvSpPr>
              <p:spPr>
                <a:xfrm>
                  <a:off x="3024776" y="5736855"/>
                  <a:ext cx="213015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77055-EB2F-496E-99CD-F25AEA2F5B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776" y="5736855"/>
                  <a:ext cx="213015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0B392E-157F-446F-9C08-1D3439336B89}"/>
                    </a:ext>
                  </a:extLst>
                </p:cNvPr>
                <p:cNvSpPr txBox="1"/>
                <p:nvPr/>
              </p:nvSpPr>
              <p:spPr>
                <a:xfrm>
                  <a:off x="3053840" y="4795005"/>
                  <a:ext cx="195250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0B392E-157F-446F-9C08-1D3439336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840" y="4795005"/>
                  <a:ext cx="1952500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250" r="-781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88AB20-181F-4B6F-80DD-79487C7D5A86}"/>
                    </a:ext>
                  </a:extLst>
                </p:cNvPr>
                <p:cNvSpPr txBox="1"/>
                <p:nvPr/>
              </p:nvSpPr>
              <p:spPr>
                <a:xfrm>
                  <a:off x="3042410" y="5270191"/>
                  <a:ext cx="191821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88AB20-181F-4B6F-80DD-79487C7D5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410" y="5270191"/>
                  <a:ext cx="191821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270" r="-7937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EC948B-4183-43C2-B608-0A4D9C153A5F}"/>
                  </a:ext>
                </a:extLst>
              </p:cNvPr>
              <p:cNvSpPr/>
              <p:nvPr/>
            </p:nvSpPr>
            <p:spPr>
              <a:xfrm>
                <a:off x="2983678" y="490419"/>
                <a:ext cx="5801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IH fluxes (RN): general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+mj-lt"/>
                  </a:rPr>
                  <a:t> range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EC948B-4183-43C2-B608-0A4D9C153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78" y="490419"/>
                <a:ext cx="5801781" cy="584775"/>
              </a:xfrm>
              <a:prstGeom prst="rect">
                <a:avLst/>
              </a:prstGeom>
              <a:blipFill>
                <a:blip r:embed="rId7"/>
                <a:stretch>
                  <a:fillRect l="-2626" t="-12500" r="-1891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C5E91DB-5729-443C-81E4-CE3836F2C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82889" r="33487" b="9027"/>
          <a:stretch/>
        </p:blipFill>
        <p:spPr>
          <a:xfrm>
            <a:off x="2920177" y="4919919"/>
            <a:ext cx="327255" cy="400110"/>
          </a:xfrm>
          <a:prstGeom prst="rect">
            <a:avLst/>
          </a:prstGeom>
        </p:spPr>
      </p:pic>
      <p:pic>
        <p:nvPicPr>
          <p:cNvPr id="22" name="Picture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A1B5A6-AC46-48D7-8856-C1965AD55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4" t="82934" r="51230" b="8982"/>
          <a:stretch/>
        </p:blipFill>
        <p:spPr>
          <a:xfrm>
            <a:off x="2903540" y="5410682"/>
            <a:ext cx="327255" cy="400110"/>
          </a:xfrm>
          <a:prstGeom prst="rect">
            <a:avLst/>
          </a:prstGeom>
        </p:spPr>
      </p:pic>
      <p:pic>
        <p:nvPicPr>
          <p:cNvPr id="23" name="Picture 2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EEAA1A3-9B2A-41FB-BA57-8C84CCD345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80807" r="68856" b="11109"/>
          <a:stretch/>
        </p:blipFill>
        <p:spPr>
          <a:xfrm>
            <a:off x="2903539" y="4362954"/>
            <a:ext cx="327255" cy="400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A57811-0525-4EE7-BC09-2880B404DE53}"/>
              </a:ext>
            </a:extLst>
          </p:cNvPr>
          <p:cNvSpPr txBox="1"/>
          <p:nvPr/>
        </p:nvSpPr>
        <p:spPr>
          <a:xfrm>
            <a:off x="1994115" y="6416826"/>
            <a:ext cx="37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N. Zilberman </a:t>
            </a:r>
            <a:r>
              <a:rPr lang="en-US" i="1" dirty="0">
                <a:latin typeface="+mj-lt"/>
              </a:rPr>
              <a:t>et al. </a:t>
            </a:r>
            <a:r>
              <a:rPr lang="en-US" dirty="0">
                <a:latin typeface="+mj-lt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3614875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CDE380-DE81-4627-884E-F5C5309E646F}"/>
              </a:ext>
            </a:extLst>
          </p:cNvPr>
          <p:cNvSpPr/>
          <p:nvPr/>
        </p:nvSpPr>
        <p:spPr>
          <a:xfrm>
            <a:off x="1554489" y="400579"/>
            <a:ext cx="9338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IH fluxes change their sign in the spherical charged case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85EBD1C-2A37-42D6-83EE-FEFFE76878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04" y="1254040"/>
            <a:ext cx="9349110" cy="5040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594140-A892-46FD-A4E7-435BAEE6459C}"/>
                  </a:ext>
                </a:extLst>
              </p:cNvPr>
              <p:cNvSpPr/>
              <p:nvPr/>
            </p:nvSpPr>
            <p:spPr>
              <a:xfrm>
                <a:off x="6697401" y="5611249"/>
                <a:ext cx="3983013" cy="396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m:rPr>
                        <m:nor/>
                      </m:rPr>
                      <a:rPr lang="es-ES" dirty="0"/>
                      <m:t>≅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0.965</m:t>
                    </m:r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m:rPr>
                        <m:nor/>
                      </m:rPr>
                      <a:rPr lang="es-ES" dirty="0"/>
                      <m:t>≅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0.9671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m:rPr>
                        <m:nor/>
                      </m:rPr>
                      <a:rPr lang="es-ES" dirty="0"/>
                      <m:t>≅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0.967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dirty="0"/>
                  <a:t> </a:t>
                </a:r>
                <a:endParaRPr lang="es-ES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594140-A892-46FD-A4E7-435BAEE64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01" y="5611249"/>
                <a:ext cx="3983013" cy="396904"/>
              </a:xfrm>
              <a:prstGeom prst="rect">
                <a:avLst/>
              </a:prstGeom>
              <a:blipFill>
                <a:blip r:embed="rId4"/>
                <a:stretch>
                  <a:fillRect t="-454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A0D8B34-2E32-E4E2-D915-9C8AC182FB1F}"/>
              </a:ext>
            </a:extLst>
          </p:cNvPr>
          <p:cNvSpPr txBox="1"/>
          <p:nvPr/>
        </p:nvSpPr>
        <p:spPr>
          <a:xfrm>
            <a:off x="3269982" y="6519446"/>
            <a:ext cx="10837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N. Zilberman, A. Levi and A. Ori (</a:t>
            </a:r>
            <a:r>
              <a:rPr 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Phys. Rev. Lett. 124, 171302, 2020)</a:t>
            </a:r>
            <a:endParaRPr lang="en-IL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90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7F21F77-113D-4CEF-8590-72B6A9A4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59" y="1762197"/>
            <a:ext cx="8412742" cy="4282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1E175B0E-F8B5-465B-AC6E-4963FA4F19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5133" y="173219"/>
                <a:ext cx="11441733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IH fluxes at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 vs. polar angle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1E175B0E-F8B5-465B-AC6E-4963FA4F1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5133" y="173219"/>
                <a:ext cx="11441733" cy="1325563"/>
              </a:xfrm>
              <a:blipFill>
                <a:blip r:embed="rId4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D86EE27-27E6-49CA-8C50-6FCC727CDABE}"/>
              </a:ext>
            </a:extLst>
          </p:cNvPr>
          <p:cNvGrpSpPr/>
          <p:nvPr/>
        </p:nvGrpSpPr>
        <p:grpSpPr>
          <a:xfrm>
            <a:off x="70575" y="2317898"/>
            <a:ext cx="2545032" cy="2563929"/>
            <a:chOff x="28047" y="2786363"/>
            <a:chExt cx="2297482" cy="229748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173A0FA-5262-48EB-A545-DE742F1B7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3079">
              <a:off x="28047" y="2786363"/>
              <a:ext cx="2297482" cy="229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F7A12B-C503-4BE3-AA52-BFF541CE9E17}"/>
                </a:ext>
              </a:extLst>
            </p:cNvPr>
            <p:cNvCxnSpPr/>
            <p:nvPr/>
          </p:nvCxnSpPr>
          <p:spPr>
            <a:xfrm flipV="1">
              <a:off x="1192736" y="3203282"/>
              <a:ext cx="837992" cy="76570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E28739-4F07-4EE3-933B-289F9C846718}"/>
                    </a:ext>
                  </a:extLst>
                </p:cNvPr>
                <p:cNvSpPr txBox="1"/>
                <p:nvPr/>
              </p:nvSpPr>
              <p:spPr>
                <a:xfrm>
                  <a:off x="1086955" y="3471187"/>
                  <a:ext cx="469161" cy="4136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E28739-4F07-4EE3-933B-289F9C846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955" y="3471187"/>
                  <a:ext cx="469161" cy="4136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8AB105-6CFF-4FB8-BD81-D6548B7991F3}"/>
                  </a:ext>
                </a:extLst>
              </p:cNvPr>
              <p:cNvSpPr/>
              <p:nvPr/>
            </p:nvSpPr>
            <p:spPr>
              <a:xfrm>
                <a:off x="456310" y="4904688"/>
                <a:ext cx="17735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Reminder: </a:t>
                </a:r>
              </a:p>
              <a:p>
                <a:pPr algn="ctr"/>
                <a:r>
                  <a:rPr lang="en-US" dirty="0">
                    <a:latin typeface="+mj-lt"/>
                  </a:rPr>
                  <a:t>the polar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8AB105-6CFF-4FB8-BD81-D6548B799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0" y="4904688"/>
                <a:ext cx="1773562" cy="646331"/>
              </a:xfrm>
              <a:prstGeom prst="rect">
                <a:avLst/>
              </a:prstGeom>
              <a:blipFill>
                <a:blip r:embed="rId7"/>
                <a:stretch>
                  <a:fillRect l="-2749"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E83A39B-CD32-4268-AEE5-CFE3D4731B02}"/>
              </a:ext>
            </a:extLst>
          </p:cNvPr>
          <p:cNvSpPr/>
          <p:nvPr/>
        </p:nvSpPr>
        <p:spPr>
          <a:xfrm>
            <a:off x="4583490" y="1110661"/>
            <a:ext cx="682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(arXiv:2203.08502) </a:t>
            </a:r>
          </a:p>
        </p:txBody>
      </p:sp>
    </p:spTree>
    <p:extLst>
      <p:ext uri="{BB962C8B-B14F-4D97-AF65-F5344CB8AC3E}">
        <p14:creationId xmlns:p14="http://schemas.microsoft.com/office/powerpoint/2010/main" val="3824811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DD58C-8CB0-64B2-2F5E-DB237CECE9DB}"/>
                  </a:ext>
                </a:extLst>
              </p:cNvPr>
              <p:cNvSpPr txBox="1"/>
              <p:nvPr/>
            </p:nvSpPr>
            <p:spPr>
              <a:xfrm>
                <a:off x="619704" y="1307370"/>
                <a:ext cx="10952592" cy="454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effectLst/>
                    <a:latin typeface="+mj-lt"/>
                  </a:rPr>
                  <a:t>Our method is new and we used a non-standard quantum state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+mj-lt"/>
                  </a:rPr>
                  <a:t>	</a:t>
                </a:r>
                <a:r>
                  <a:rPr lang="en-US" sz="2800" dirty="0">
                    <a:effectLst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  <a:effectLst/>
                    <a:latin typeface="+mj-lt"/>
                  </a:rPr>
                  <a:t>  crucial to test </a:t>
                </a:r>
                <a:r>
                  <a:rPr lang="en-US" sz="2800" dirty="0">
                    <a:effectLst/>
                    <a:latin typeface="+mj-lt"/>
                  </a:rPr>
                  <a:t>our method against other methods.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effectLst/>
                  <a:latin typeface="+mj-lt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</a:rPr>
                  <a:t>Standard method for regularization in curved spacetime: </a:t>
                </a:r>
                <a:r>
                  <a:rPr lang="en-US" sz="2800" dirty="0">
                    <a:solidFill>
                      <a:srgbClr val="00B0F0"/>
                    </a:solidFill>
                    <a:latin typeface="+mj-lt"/>
                  </a:rPr>
                  <a:t>point-splitting</a:t>
                </a:r>
                <a:r>
                  <a:rPr lang="en-US" sz="2800" dirty="0">
                    <a:latin typeface="+mj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effectLst/>
                    <a:latin typeface="+mj-lt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effectLst/>
                    <a:latin typeface="+mj-lt"/>
                  </a:rPr>
                  <a:t>We don’t know how to do point-splitting straight at the IH, so we compute the fluxes on approaching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+mj-lt"/>
                  </a:rPr>
                  <a:t>.</a:t>
                </a:r>
                <a:endParaRPr lang="en-IL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DD58C-8CB0-64B2-2F5E-DB237CECE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4" y="1307370"/>
                <a:ext cx="10952592" cy="4548746"/>
              </a:xfrm>
              <a:prstGeom prst="rect">
                <a:avLst/>
              </a:prstGeom>
              <a:blipFill>
                <a:blip r:embed="rId2"/>
                <a:stretch>
                  <a:fillRect l="-1002" b="-2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4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379018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2039421" y="1557674"/>
            <a:ext cx="9433403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744925" y="1671126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746964" y="2416385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497FF832-C4BA-4A68-A2AB-31C9C20A5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746965" y="3174951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4ED46AE6-87DC-4CA8-B7EB-D13E20F9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791137" y="3933517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E3F4BDC8-38F3-446B-9C64-9C34F45A9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791137" y="4737462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F7F3C9A-90BB-4149-F6A3-DBEF7E83A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846400" y="5492591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5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FEE459DB-C1F1-4AC8-8817-755789C25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b="11177"/>
          <a:stretch/>
        </p:blipFill>
        <p:spPr>
          <a:xfrm>
            <a:off x="1819175" y="1651991"/>
            <a:ext cx="9359919" cy="52421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27B21234-E9B7-4E36-91BF-096A045681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0131" y="528389"/>
                <a:ext cx="11441733" cy="132556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Point-splitting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 fluxes approaching their IH values</a:t>
                </a:r>
                <a:b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27B21234-E9B7-4E36-91BF-096A04568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0131" y="528389"/>
                <a:ext cx="11441733" cy="1325563"/>
              </a:xfrm>
              <a:blipFill>
                <a:blip r:embed="rId4"/>
                <a:stretch>
                  <a:fillRect t="-59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5C1E54-EC6A-43C3-A237-4E83841E2458}"/>
                  </a:ext>
                </a:extLst>
              </p:cNvPr>
              <p:cNvSpPr txBox="1"/>
              <p:nvPr/>
            </p:nvSpPr>
            <p:spPr>
              <a:xfrm>
                <a:off x="-1129434" y="5004048"/>
                <a:ext cx="5458961" cy="1457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5C1E54-EC6A-43C3-A237-4E83841E2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9434" y="5004048"/>
                <a:ext cx="5458961" cy="1457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0F304-6BBE-4E1B-BD5C-FC29100E0AAD}"/>
                  </a:ext>
                </a:extLst>
              </p:cNvPr>
              <p:cNvSpPr txBox="1"/>
              <p:nvPr/>
            </p:nvSpPr>
            <p:spPr>
              <a:xfrm>
                <a:off x="4014952" y="4151425"/>
                <a:ext cx="502331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0F304-6BBE-4E1B-BD5C-FC29100E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2" y="4151425"/>
                <a:ext cx="502331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7BC327-8512-4E9E-924C-9DD81B218A30}"/>
                  </a:ext>
                </a:extLst>
              </p:cNvPr>
              <p:cNvSpPr txBox="1"/>
              <p:nvPr/>
            </p:nvSpPr>
            <p:spPr>
              <a:xfrm>
                <a:off x="4009483" y="3385274"/>
                <a:ext cx="561333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7BC327-8512-4E9E-924C-9DD81B21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83" y="3385274"/>
                <a:ext cx="561333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1E76A3-8A84-46AC-9014-8694B7EB99AF}"/>
              </a:ext>
            </a:extLst>
          </p:cNvPr>
          <p:cNvCxnSpPr/>
          <p:nvPr/>
        </p:nvCxnSpPr>
        <p:spPr>
          <a:xfrm flipH="1">
            <a:off x="1628654" y="2771139"/>
            <a:ext cx="831809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86E4E-CA54-4253-83E4-05EC7CFD7F4A}"/>
              </a:ext>
            </a:extLst>
          </p:cNvPr>
          <p:cNvSpPr/>
          <p:nvPr/>
        </p:nvSpPr>
        <p:spPr>
          <a:xfrm>
            <a:off x="1819175" y="2310191"/>
            <a:ext cx="450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IH</a:t>
            </a:r>
          </a:p>
        </p:txBody>
      </p:sp>
    </p:spTree>
    <p:extLst>
      <p:ext uri="{BB962C8B-B14F-4D97-AF65-F5344CB8AC3E}">
        <p14:creationId xmlns:p14="http://schemas.microsoft.com/office/powerpoint/2010/main" val="64210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C49DC-C9F8-4368-A65B-A8FCC671A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6"/>
          <a:stretch/>
        </p:blipFill>
        <p:spPr>
          <a:xfrm>
            <a:off x="1509560" y="743544"/>
            <a:ext cx="8895349" cy="57004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69BE2-CC88-4071-82E2-6827E467A299}"/>
              </a:ext>
            </a:extLst>
          </p:cNvPr>
          <p:cNvSpPr/>
          <p:nvPr/>
        </p:nvSpPr>
        <p:spPr>
          <a:xfrm>
            <a:off x="4042611" y="-123885"/>
            <a:ext cx="4514248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4106279A-BC19-4840-A877-10ECE926A0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5133" y="-15821"/>
                <a:ext cx="11441733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Point-splitting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 fluxes between the horizons</a:t>
                </a:r>
                <a:b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4106279A-BC19-4840-A877-10ECE926A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5133" y="-15821"/>
                <a:ext cx="11441733" cy="1325563"/>
              </a:xfrm>
              <a:blipFill>
                <a:blip r:embed="rId4"/>
                <a:stretch>
                  <a:fillRect t="-13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4FF2A9-D06B-4EB8-806A-2BCC2D50470C}"/>
                  </a:ext>
                </a:extLst>
              </p:cNvPr>
              <p:cNvSpPr txBox="1"/>
              <p:nvPr/>
            </p:nvSpPr>
            <p:spPr>
              <a:xfrm>
                <a:off x="7996800" y="4585106"/>
                <a:ext cx="545896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4FF2A9-D06B-4EB8-806A-2BCC2D504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800" y="4585106"/>
                <a:ext cx="5458961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A87F2F-6A2E-49CE-AC17-A4B34CA8BB4B}"/>
                  </a:ext>
                </a:extLst>
              </p:cNvPr>
              <p:cNvSpPr txBox="1"/>
              <p:nvPr/>
            </p:nvSpPr>
            <p:spPr>
              <a:xfrm>
                <a:off x="-123152" y="5125979"/>
                <a:ext cx="545896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A87F2F-6A2E-49CE-AC17-A4B34CA8B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152" y="5125979"/>
                <a:ext cx="5458961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8C76E-302B-42F1-9D81-7CDCC9C71211}"/>
                  </a:ext>
                </a:extLst>
              </p:cNvPr>
              <p:cNvSpPr txBox="1"/>
              <p:nvPr/>
            </p:nvSpPr>
            <p:spPr>
              <a:xfrm>
                <a:off x="7030162" y="4945052"/>
                <a:ext cx="545896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8C76E-302B-42F1-9D81-7CDCC9C71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62" y="4945052"/>
                <a:ext cx="5458961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250A64-820F-4CD6-8B10-EA176A5007B1}"/>
              </a:ext>
            </a:extLst>
          </p:cNvPr>
          <p:cNvCxnSpPr/>
          <p:nvPr/>
        </p:nvCxnSpPr>
        <p:spPr>
          <a:xfrm>
            <a:off x="2088682" y="1077438"/>
            <a:ext cx="0" cy="548210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E5037E-D6CD-427E-AEB3-17B03091D736}"/>
              </a:ext>
            </a:extLst>
          </p:cNvPr>
          <p:cNvCxnSpPr/>
          <p:nvPr/>
        </p:nvCxnSpPr>
        <p:spPr>
          <a:xfrm>
            <a:off x="10242331" y="852739"/>
            <a:ext cx="0" cy="548210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CAA0B-6B0A-4F02-A2A3-CC4E3E5BCB63}"/>
              </a:ext>
            </a:extLst>
          </p:cNvPr>
          <p:cNvSpPr/>
          <p:nvPr/>
        </p:nvSpPr>
        <p:spPr>
          <a:xfrm>
            <a:off x="2995463" y="6462952"/>
            <a:ext cx="6340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(in preparation) </a:t>
            </a:r>
          </a:p>
        </p:txBody>
      </p:sp>
      <p:pic>
        <p:nvPicPr>
          <p:cNvPr id="14" name="Content Placeholder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ED81CA83-0A17-478E-BDF5-6E76A4ADB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t="39976" r="61642" b="36887"/>
          <a:stretch/>
        </p:blipFill>
        <p:spPr>
          <a:xfrm>
            <a:off x="8629575" y="3090178"/>
            <a:ext cx="1540040" cy="1624263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B1208D-8F14-4DA2-B75C-50E2923039C8}"/>
              </a:ext>
            </a:extLst>
          </p:cNvPr>
          <p:cNvCxnSpPr/>
          <p:nvPr/>
        </p:nvCxnSpPr>
        <p:spPr>
          <a:xfrm>
            <a:off x="7706557" y="3593791"/>
            <a:ext cx="818147" cy="0"/>
          </a:xfrm>
          <a:prstGeom prst="line">
            <a:avLst/>
          </a:prstGeom>
          <a:ln w="28575">
            <a:solidFill>
              <a:srgbClr val="6781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E3EF1E-1E74-49E5-B6F7-106D0C6ACFF6}"/>
              </a:ext>
            </a:extLst>
          </p:cNvPr>
          <p:cNvCxnSpPr/>
          <p:nvPr/>
        </p:nvCxnSpPr>
        <p:spPr>
          <a:xfrm>
            <a:off x="7738712" y="4368977"/>
            <a:ext cx="818147" cy="0"/>
          </a:xfrm>
          <a:prstGeom prst="line">
            <a:avLst/>
          </a:prstGeom>
          <a:ln w="28575">
            <a:solidFill>
              <a:srgbClr val="EE82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74B800-FD82-410D-B22C-50CBC8B55933}"/>
                  </a:ext>
                </a:extLst>
              </p:cNvPr>
              <p:cNvSpPr txBox="1"/>
              <p:nvPr/>
            </p:nvSpPr>
            <p:spPr>
              <a:xfrm>
                <a:off x="8773079" y="3814241"/>
                <a:ext cx="502331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74B800-FD82-410D-B22C-50CBC8B5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079" y="3814241"/>
                <a:ext cx="502331" cy="892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A057E2-6087-4FB3-8844-3F3F788AF412}"/>
                  </a:ext>
                </a:extLst>
              </p:cNvPr>
              <p:cNvSpPr txBox="1"/>
              <p:nvPr/>
            </p:nvSpPr>
            <p:spPr>
              <a:xfrm>
                <a:off x="8773079" y="3009757"/>
                <a:ext cx="561333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A057E2-6087-4FB3-8844-3F3F788A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079" y="3009757"/>
                <a:ext cx="561333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9CADFF4-DE50-61AF-F439-AF40753F30EF}"/>
              </a:ext>
            </a:extLst>
          </p:cNvPr>
          <p:cNvSpPr txBox="1"/>
          <p:nvPr/>
        </p:nvSpPr>
        <p:spPr>
          <a:xfrm>
            <a:off x="9965437" y="6324943"/>
            <a:ext cx="2148582" cy="461665"/>
          </a:xfrm>
          <a:prstGeom prst="rect">
            <a:avLst/>
          </a:prstGeom>
          <a:solidFill>
            <a:srgbClr val="EAEAEA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2148582"/>
                      <a:gd name="connsiteY0" fmla="*/ 0 h 461665"/>
                      <a:gd name="connsiteX1" fmla="*/ 537146 w 2148582"/>
                      <a:gd name="connsiteY1" fmla="*/ 0 h 461665"/>
                      <a:gd name="connsiteX2" fmla="*/ 1052805 w 2148582"/>
                      <a:gd name="connsiteY2" fmla="*/ 0 h 461665"/>
                      <a:gd name="connsiteX3" fmla="*/ 1546979 w 2148582"/>
                      <a:gd name="connsiteY3" fmla="*/ 0 h 461665"/>
                      <a:gd name="connsiteX4" fmla="*/ 2148582 w 2148582"/>
                      <a:gd name="connsiteY4" fmla="*/ 0 h 461665"/>
                      <a:gd name="connsiteX5" fmla="*/ 2148582 w 2148582"/>
                      <a:gd name="connsiteY5" fmla="*/ 461665 h 461665"/>
                      <a:gd name="connsiteX6" fmla="*/ 1675894 w 2148582"/>
                      <a:gd name="connsiteY6" fmla="*/ 461665 h 461665"/>
                      <a:gd name="connsiteX7" fmla="*/ 1160234 w 2148582"/>
                      <a:gd name="connsiteY7" fmla="*/ 461665 h 461665"/>
                      <a:gd name="connsiteX8" fmla="*/ 644575 w 2148582"/>
                      <a:gd name="connsiteY8" fmla="*/ 461665 h 461665"/>
                      <a:gd name="connsiteX9" fmla="*/ 0 w 2148582"/>
                      <a:gd name="connsiteY9" fmla="*/ 461665 h 461665"/>
                      <a:gd name="connsiteX10" fmla="*/ 0 w 2148582"/>
                      <a:gd name="connsiteY10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48582" h="461665" fill="none" extrusionOk="0">
                        <a:moveTo>
                          <a:pt x="0" y="0"/>
                        </a:moveTo>
                        <a:cubicBezTo>
                          <a:pt x="260754" y="-20838"/>
                          <a:pt x="328342" y="-8662"/>
                          <a:pt x="537146" y="0"/>
                        </a:cubicBezTo>
                        <a:cubicBezTo>
                          <a:pt x="745950" y="8662"/>
                          <a:pt x="818682" y="-18462"/>
                          <a:pt x="1052805" y="0"/>
                        </a:cubicBezTo>
                        <a:cubicBezTo>
                          <a:pt x="1286928" y="18462"/>
                          <a:pt x="1327191" y="7342"/>
                          <a:pt x="1546979" y="0"/>
                        </a:cubicBezTo>
                        <a:cubicBezTo>
                          <a:pt x="1766767" y="-7342"/>
                          <a:pt x="1882719" y="3822"/>
                          <a:pt x="2148582" y="0"/>
                        </a:cubicBezTo>
                        <a:cubicBezTo>
                          <a:pt x="2140195" y="146462"/>
                          <a:pt x="2138199" y="259300"/>
                          <a:pt x="2148582" y="461665"/>
                        </a:cubicBezTo>
                        <a:cubicBezTo>
                          <a:pt x="2044816" y="458431"/>
                          <a:pt x="1838296" y="476428"/>
                          <a:pt x="1675894" y="461665"/>
                        </a:cubicBezTo>
                        <a:cubicBezTo>
                          <a:pt x="1513492" y="446902"/>
                          <a:pt x="1347316" y="469141"/>
                          <a:pt x="1160234" y="461665"/>
                        </a:cubicBezTo>
                        <a:cubicBezTo>
                          <a:pt x="973152" y="454189"/>
                          <a:pt x="831187" y="436078"/>
                          <a:pt x="644575" y="461665"/>
                        </a:cubicBezTo>
                        <a:cubicBezTo>
                          <a:pt x="457963" y="487252"/>
                          <a:pt x="240374" y="431830"/>
                          <a:pt x="0" y="461665"/>
                        </a:cubicBezTo>
                        <a:cubicBezTo>
                          <a:pt x="15660" y="363859"/>
                          <a:pt x="-22047" y="187309"/>
                          <a:pt x="0" y="0"/>
                        </a:cubicBezTo>
                        <a:close/>
                      </a:path>
                      <a:path w="2148582" h="461665" stroke="0" extrusionOk="0">
                        <a:moveTo>
                          <a:pt x="0" y="0"/>
                        </a:moveTo>
                        <a:cubicBezTo>
                          <a:pt x="145448" y="22309"/>
                          <a:pt x="417170" y="-25531"/>
                          <a:pt x="537146" y="0"/>
                        </a:cubicBezTo>
                        <a:cubicBezTo>
                          <a:pt x="657122" y="25531"/>
                          <a:pt x="960139" y="-10957"/>
                          <a:pt x="1074291" y="0"/>
                        </a:cubicBezTo>
                        <a:cubicBezTo>
                          <a:pt x="1188444" y="10957"/>
                          <a:pt x="1502773" y="6693"/>
                          <a:pt x="1654408" y="0"/>
                        </a:cubicBezTo>
                        <a:cubicBezTo>
                          <a:pt x="1806043" y="-6693"/>
                          <a:pt x="2002996" y="-16419"/>
                          <a:pt x="2148582" y="0"/>
                        </a:cubicBezTo>
                        <a:cubicBezTo>
                          <a:pt x="2143321" y="185612"/>
                          <a:pt x="2149949" y="260308"/>
                          <a:pt x="2148582" y="461665"/>
                        </a:cubicBezTo>
                        <a:cubicBezTo>
                          <a:pt x="1913608" y="452158"/>
                          <a:pt x="1796572" y="463678"/>
                          <a:pt x="1654408" y="461665"/>
                        </a:cubicBezTo>
                        <a:cubicBezTo>
                          <a:pt x="1512244" y="459652"/>
                          <a:pt x="1337288" y="448743"/>
                          <a:pt x="1138748" y="461665"/>
                        </a:cubicBezTo>
                        <a:cubicBezTo>
                          <a:pt x="940208" y="474587"/>
                          <a:pt x="832455" y="465569"/>
                          <a:pt x="558631" y="461665"/>
                        </a:cubicBezTo>
                        <a:cubicBezTo>
                          <a:pt x="284807" y="457761"/>
                          <a:pt x="234616" y="470254"/>
                          <a:pt x="0" y="461665"/>
                        </a:cubicBezTo>
                        <a:cubicBezTo>
                          <a:pt x="19116" y="336239"/>
                          <a:pt x="-6478" y="1214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Time permitting</a:t>
            </a:r>
            <a:endParaRPr lang="en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78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DE5020-7E4E-4C39-8CD2-6021685F8F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3957" y="119069"/>
                <a:ext cx="11514669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Polar (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) fluxes on approaching extremality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DE5020-7E4E-4C39-8CD2-6021685F8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3957" y="119069"/>
                <a:ext cx="11514669" cy="1325563"/>
              </a:xfrm>
              <a:blipFill>
                <a:blip r:embed="rId4"/>
                <a:stretch>
                  <a:fillRect l="-1959" r="-2276" b="-18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F1B3A4-465F-4C1B-9694-FD2BC0F63D29}"/>
                  </a:ext>
                </a:extLst>
              </p:cNvPr>
              <p:cNvSpPr/>
              <p:nvPr/>
            </p:nvSpPr>
            <p:spPr>
              <a:xfrm>
                <a:off x="3024121" y="1373193"/>
                <a:ext cx="5837945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F1B3A4-465F-4C1B-9694-FD2BC0F63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21" y="1373193"/>
                <a:ext cx="5837945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F4337D-EE42-4DBB-B690-87B25BF52542}"/>
                  </a:ext>
                </a:extLst>
              </p:cNvPr>
              <p:cNvSpPr/>
              <p:nvPr/>
            </p:nvSpPr>
            <p:spPr>
              <a:xfrm>
                <a:off x="4065792" y="2121735"/>
                <a:ext cx="40604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Near-extremal case: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F4337D-EE42-4DBB-B690-87B25BF5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92" y="2121735"/>
                <a:ext cx="4060407" cy="523220"/>
              </a:xfrm>
              <a:prstGeom prst="rect">
                <a:avLst/>
              </a:prstGeom>
              <a:blipFill>
                <a:blip r:embed="rId6"/>
                <a:stretch>
                  <a:fillRect l="-3153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5D834-FB76-4566-9265-9ACF41F21641}"/>
                  </a:ext>
                </a:extLst>
              </p:cNvPr>
              <p:cNvSpPr txBox="1"/>
              <p:nvPr/>
            </p:nvSpPr>
            <p:spPr>
              <a:xfrm>
                <a:off x="3485725" y="5121921"/>
                <a:ext cx="6309360" cy="120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𝑣𝑣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3840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5D834-FB76-4566-9265-9ACF41F2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25" y="5121921"/>
                <a:ext cx="6309360" cy="12030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4FAC-12D2-4703-A031-EC9B1482CF86}"/>
                  </a:ext>
                </a:extLst>
              </p:cNvPr>
              <p:cNvSpPr/>
              <p:nvPr/>
            </p:nvSpPr>
            <p:spPr>
              <a:xfrm>
                <a:off x="4318707" y="4291192"/>
                <a:ext cx="3030701" cy="55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 smtClean="0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A365D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A365D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44FAC-12D2-4703-A031-EC9B1482C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707" y="4291192"/>
                <a:ext cx="3030701" cy="5558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7AF5FE-9970-4038-A187-ECABEF37933D}"/>
              </a:ext>
            </a:extLst>
          </p:cNvPr>
          <p:cNvCxnSpPr/>
          <p:nvPr/>
        </p:nvCxnSpPr>
        <p:spPr>
          <a:xfrm>
            <a:off x="872490" y="2971800"/>
            <a:ext cx="10447020" cy="0"/>
          </a:xfrm>
          <a:prstGeom prst="line">
            <a:avLst/>
          </a:prstGeom>
          <a:ln>
            <a:solidFill>
              <a:srgbClr val="E19C2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C0296C-2AF2-46AE-8342-546DF8625345}"/>
              </a:ext>
            </a:extLst>
          </p:cNvPr>
          <p:cNvSpPr/>
          <p:nvPr/>
        </p:nvSpPr>
        <p:spPr>
          <a:xfrm>
            <a:off x="945906" y="5096294"/>
            <a:ext cx="2772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Hawking outflux</a:t>
            </a:r>
          </a:p>
          <a:p>
            <a:pPr algn="ctr"/>
            <a:r>
              <a:rPr lang="en-US" sz="2400" dirty="0">
                <a:latin typeface="+mj-lt"/>
              </a:rPr>
              <a:t>per unit solid angle</a:t>
            </a:r>
          </a:p>
          <a:p>
            <a:pPr algn="ctr"/>
            <a:r>
              <a:rPr lang="en-US" sz="2400" dirty="0">
                <a:latin typeface="+mj-lt"/>
              </a:rPr>
              <a:t>in the polar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C6AABE-15D9-4D4C-81EC-88EFA0AB5ED6}"/>
                  </a:ext>
                </a:extLst>
              </p:cNvPr>
              <p:cNvSpPr/>
              <p:nvPr/>
            </p:nvSpPr>
            <p:spPr>
              <a:xfrm>
                <a:off x="4099632" y="3232155"/>
                <a:ext cx="434099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768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C6AABE-15D9-4D4C-81EC-88EFA0AB5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32" y="3232155"/>
                <a:ext cx="4340996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655ED1A-9B88-4DAD-B512-5FE2E472A51F}"/>
              </a:ext>
            </a:extLst>
          </p:cNvPr>
          <p:cNvSpPr/>
          <p:nvPr/>
        </p:nvSpPr>
        <p:spPr>
          <a:xfrm>
            <a:off x="1003488" y="3486090"/>
            <a:ext cx="3042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Analytically and numerically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79EF7-657D-46DC-B340-51752827ABFC}"/>
              </a:ext>
            </a:extLst>
          </p:cNvPr>
          <p:cNvSpPr/>
          <p:nvPr/>
        </p:nvSpPr>
        <p:spPr>
          <a:xfrm>
            <a:off x="2637333" y="4291192"/>
            <a:ext cx="140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Numerically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D6B14-3A6A-60C6-CEF6-EF375D5748F6}"/>
              </a:ext>
            </a:extLst>
          </p:cNvPr>
          <p:cNvSpPr txBox="1"/>
          <p:nvPr/>
        </p:nvSpPr>
        <p:spPr>
          <a:xfrm>
            <a:off x="9965437" y="6324943"/>
            <a:ext cx="2148582" cy="461665"/>
          </a:xfrm>
          <a:prstGeom prst="rect">
            <a:avLst/>
          </a:prstGeom>
          <a:solidFill>
            <a:srgbClr val="EAEAEA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2148582"/>
                      <a:gd name="connsiteY0" fmla="*/ 0 h 461665"/>
                      <a:gd name="connsiteX1" fmla="*/ 537146 w 2148582"/>
                      <a:gd name="connsiteY1" fmla="*/ 0 h 461665"/>
                      <a:gd name="connsiteX2" fmla="*/ 1052805 w 2148582"/>
                      <a:gd name="connsiteY2" fmla="*/ 0 h 461665"/>
                      <a:gd name="connsiteX3" fmla="*/ 1546979 w 2148582"/>
                      <a:gd name="connsiteY3" fmla="*/ 0 h 461665"/>
                      <a:gd name="connsiteX4" fmla="*/ 2148582 w 2148582"/>
                      <a:gd name="connsiteY4" fmla="*/ 0 h 461665"/>
                      <a:gd name="connsiteX5" fmla="*/ 2148582 w 2148582"/>
                      <a:gd name="connsiteY5" fmla="*/ 461665 h 461665"/>
                      <a:gd name="connsiteX6" fmla="*/ 1675894 w 2148582"/>
                      <a:gd name="connsiteY6" fmla="*/ 461665 h 461665"/>
                      <a:gd name="connsiteX7" fmla="*/ 1160234 w 2148582"/>
                      <a:gd name="connsiteY7" fmla="*/ 461665 h 461665"/>
                      <a:gd name="connsiteX8" fmla="*/ 644575 w 2148582"/>
                      <a:gd name="connsiteY8" fmla="*/ 461665 h 461665"/>
                      <a:gd name="connsiteX9" fmla="*/ 0 w 2148582"/>
                      <a:gd name="connsiteY9" fmla="*/ 461665 h 461665"/>
                      <a:gd name="connsiteX10" fmla="*/ 0 w 2148582"/>
                      <a:gd name="connsiteY10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48582" h="461665" fill="none" extrusionOk="0">
                        <a:moveTo>
                          <a:pt x="0" y="0"/>
                        </a:moveTo>
                        <a:cubicBezTo>
                          <a:pt x="260754" y="-20838"/>
                          <a:pt x="328342" y="-8662"/>
                          <a:pt x="537146" y="0"/>
                        </a:cubicBezTo>
                        <a:cubicBezTo>
                          <a:pt x="745950" y="8662"/>
                          <a:pt x="818682" y="-18462"/>
                          <a:pt x="1052805" y="0"/>
                        </a:cubicBezTo>
                        <a:cubicBezTo>
                          <a:pt x="1286928" y="18462"/>
                          <a:pt x="1327191" y="7342"/>
                          <a:pt x="1546979" y="0"/>
                        </a:cubicBezTo>
                        <a:cubicBezTo>
                          <a:pt x="1766767" y="-7342"/>
                          <a:pt x="1882719" y="3822"/>
                          <a:pt x="2148582" y="0"/>
                        </a:cubicBezTo>
                        <a:cubicBezTo>
                          <a:pt x="2140195" y="146462"/>
                          <a:pt x="2138199" y="259300"/>
                          <a:pt x="2148582" y="461665"/>
                        </a:cubicBezTo>
                        <a:cubicBezTo>
                          <a:pt x="2044816" y="458431"/>
                          <a:pt x="1838296" y="476428"/>
                          <a:pt x="1675894" y="461665"/>
                        </a:cubicBezTo>
                        <a:cubicBezTo>
                          <a:pt x="1513492" y="446902"/>
                          <a:pt x="1347316" y="469141"/>
                          <a:pt x="1160234" y="461665"/>
                        </a:cubicBezTo>
                        <a:cubicBezTo>
                          <a:pt x="973152" y="454189"/>
                          <a:pt x="831187" y="436078"/>
                          <a:pt x="644575" y="461665"/>
                        </a:cubicBezTo>
                        <a:cubicBezTo>
                          <a:pt x="457963" y="487252"/>
                          <a:pt x="240374" y="431830"/>
                          <a:pt x="0" y="461665"/>
                        </a:cubicBezTo>
                        <a:cubicBezTo>
                          <a:pt x="15660" y="363859"/>
                          <a:pt x="-22047" y="187309"/>
                          <a:pt x="0" y="0"/>
                        </a:cubicBezTo>
                        <a:close/>
                      </a:path>
                      <a:path w="2148582" h="461665" stroke="0" extrusionOk="0">
                        <a:moveTo>
                          <a:pt x="0" y="0"/>
                        </a:moveTo>
                        <a:cubicBezTo>
                          <a:pt x="145448" y="22309"/>
                          <a:pt x="417170" y="-25531"/>
                          <a:pt x="537146" y="0"/>
                        </a:cubicBezTo>
                        <a:cubicBezTo>
                          <a:pt x="657122" y="25531"/>
                          <a:pt x="960139" y="-10957"/>
                          <a:pt x="1074291" y="0"/>
                        </a:cubicBezTo>
                        <a:cubicBezTo>
                          <a:pt x="1188444" y="10957"/>
                          <a:pt x="1502773" y="6693"/>
                          <a:pt x="1654408" y="0"/>
                        </a:cubicBezTo>
                        <a:cubicBezTo>
                          <a:pt x="1806043" y="-6693"/>
                          <a:pt x="2002996" y="-16419"/>
                          <a:pt x="2148582" y="0"/>
                        </a:cubicBezTo>
                        <a:cubicBezTo>
                          <a:pt x="2143321" y="185612"/>
                          <a:pt x="2149949" y="260308"/>
                          <a:pt x="2148582" y="461665"/>
                        </a:cubicBezTo>
                        <a:cubicBezTo>
                          <a:pt x="1913608" y="452158"/>
                          <a:pt x="1796572" y="463678"/>
                          <a:pt x="1654408" y="461665"/>
                        </a:cubicBezTo>
                        <a:cubicBezTo>
                          <a:pt x="1512244" y="459652"/>
                          <a:pt x="1337288" y="448743"/>
                          <a:pt x="1138748" y="461665"/>
                        </a:cubicBezTo>
                        <a:cubicBezTo>
                          <a:pt x="940208" y="474587"/>
                          <a:pt x="832455" y="465569"/>
                          <a:pt x="558631" y="461665"/>
                        </a:cubicBezTo>
                        <a:cubicBezTo>
                          <a:pt x="284807" y="457761"/>
                          <a:pt x="234616" y="470254"/>
                          <a:pt x="0" y="461665"/>
                        </a:cubicBezTo>
                        <a:cubicBezTo>
                          <a:pt x="19116" y="336239"/>
                          <a:pt x="-6478" y="1214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Time permitting</a:t>
            </a:r>
            <a:endParaRPr lang="en-IL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8C5FBE1-DE6B-4374-B7EE-CC2996805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18369"/>
          <a:stretch/>
        </p:blipFill>
        <p:spPr>
          <a:xfrm>
            <a:off x="2363711" y="1604519"/>
            <a:ext cx="8817891" cy="498329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20149ACE-711D-4517-B28E-282CCBD879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3730" y="-63795"/>
                <a:ext cx="1116454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Near extremality (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igh Tower Text" panose="0204050205050603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20149ACE-711D-4517-B28E-282CCBD8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3730" y="-63795"/>
                <a:ext cx="11164540" cy="1325563"/>
              </a:xfrm>
              <a:blipFill>
                <a:blip r:embed="rId5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39A9D8-ABF4-4FD3-8B45-20068928A5F1}"/>
                  </a:ext>
                </a:extLst>
              </p:cNvPr>
              <p:cNvSpPr txBox="1"/>
              <p:nvPr/>
            </p:nvSpPr>
            <p:spPr>
              <a:xfrm>
                <a:off x="831094" y="1019352"/>
                <a:ext cx="5458961" cy="912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600" b="0" dirty="0">
                    <a:latin typeface="+mj-lt"/>
                  </a:rPr>
                  <a:t>Small parameter: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39A9D8-ABF4-4FD3-8B45-20068928A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4" y="1019352"/>
                <a:ext cx="5458961" cy="912558"/>
              </a:xfrm>
              <a:prstGeom prst="rect">
                <a:avLst/>
              </a:prstGeom>
              <a:blipFill>
                <a:blip r:embed="rId6"/>
                <a:stretch>
                  <a:fillRect l="-2009" b="-1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4E3736-1712-4458-8040-806F36512D5E}"/>
              </a:ext>
            </a:extLst>
          </p:cNvPr>
          <p:cNvSpPr txBox="1"/>
          <p:nvPr/>
        </p:nvSpPr>
        <p:spPr>
          <a:xfrm>
            <a:off x="831094" y="2753980"/>
            <a:ext cx="2595675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0" dirty="0">
                <a:latin typeface="+mj-lt"/>
              </a:rPr>
              <a:t>Found analytically</a:t>
            </a:r>
            <a:endParaRPr lang="en-US" sz="2000" i="1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BF6E33-7BD0-4E7C-ABF3-BEA0D1ACCD95}"/>
              </a:ext>
            </a:extLst>
          </p:cNvPr>
          <p:cNvCxnSpPr>
            <a:cxnSpLocks/>
          </p:cNvCxnSpPr>
          <p:nvPr/>
        </p:nvCxnSpPr>
        <p:spPr>
          <a:xfrm flipV="1">
            <a:off x="2838893" y="3096731"/>
            <a:ext cx="587876" cy="8240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A6287A-B6BB-438D-B008-B8CA1D943C09}"/>
              </a:ext>
            </a:extLst>
          </p:cNvPr>
          <p:cNvSpPr/>
          <p:nvPr/>
        </p:nvSpPr>
        <p:spPr>
          <a:xfrm>
            <a:off x="2878149" y="918020"/>
            <a:ext cx="682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N. Zilberman, M. Casals, A. Ori and A. C. </a:t>
            </a:r>
            <a:r>
              <a:rPr lang="en-US" dirty="0" err="1">
                <a:latin typeface="+mj-lt"/>
              </a:rPr>
              <a:t>Ottewill</a:t>
            </a:r>
            <a:r>
              <a:rPr lang="en-US" dirty="0">
                <a:latin typeface="+mj-lt"/>
              </a:rPr>
              <a:t> (arXiv:2203.08502)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28AC8-B927-0679-3E7D-46C2CED40545}"/>
              </a:ext>
            </a:extLst>
          </p:cNvPr>
          <p:cNvSpPr txBox="1"/>
          <p:nvPr/>
        </p:nvSpPr>
        <p:spPr>
          <a:xfrm>
            <a:off x="45583" y="6356980"/>
            <a:ext cx="2148582" cy="461665"/>
          </a:xfrm>
          <a:prstGeom prst="rect">
            <a:avLst/>
          </a:prstGeom>
          <a:solidFill>
            <a:srgbClr val="EAEAEA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2148582"/>
                      <a:gd name="connsiteY0" fmla="*/ 0 h 461665"/>
                      <a:gd name="connsiteX1" fmla="*/ 537146 w 2148582"/>
                      <a:gd name="connsiteY1" fmla="*/ 0 h 461665"/>
                      <a:gd name="connsiteX2" fmla="*/ 1052805 w 2148582"/>
                      <a:gd name="connsiteY2" fmla="*/ 0 h 461665"/>
                      <a:gd name="connsiteX3" fmla="*/ 1546979 w 2148582"/>
                      <a:gd name="connsiteY3" fmla="*/ 0 h 461665"/>
                      <a:gd name="connsiteX4" fmla="*/ 2148582 w 2148582"/>
                      <a:gd name="connsiteY4" fmla="*/ 0 h 461665"/>
                      <a:gd name="connsiteX5" fmla="*/ 2148582 w 2148582"/>
                      <a:gd name="connsiteY5" fmla="*/ 461665 h 461665"/>
                      <a:gd name="connsiteX6" fmla="*/ 1675894 w 2148582"/>
                      <a:gd name="connsiteY6" fmla="*/ 461665 h 461665"/>
                      <a:gd name="connsiteX7" fmla="*/ 1160234 w 2148582"/>
                      <a:gd name="connsiteY7" fmla="*/ 461665 h 461665"/>
                      <a:gd name="connsiteX8" fmla="*/ 644575 w 2148582"/>
                      <a:gd name="connsiteY8" fmla="*/ 461665 h 461665"/>
                      <a:gd name="connsiteX9" fmla="*/ 0 w 2148582"/>
                      <a:gd name="connsiteY9" fmla="*/ 461665 h 461665"/>
                      <a:gd name="connsiteX10" fmla="*/ 0 w 2148582"/>
                      <a:gd name="connsiteY10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48582" h="461665" fill="none" extrusionOk="0">
                        <a:moveTo>
                          <a:pt x="0" y="0"/>
                        </a:moveTo>
                        <a:cubicBezTo>
                          <a:pt x="260754" y="-20838"/>
                          <a:pt x="328342" y="-8662"/>
                          <a:pt x="537146" y="0"/>
                        </a:cubicBezTo>
                        <a:cubicBezTo>
                          <a:pt x="745950" y="8662"/>
                          <a:pt x="818682" y="-18462"/>
                          <a:pt x="1052805" y="0"/>
                        </a:cubicBezTo>
                        <a:cubicBezTo>
                          <a:pt x="1286928" y="18462"/>
                          <a:pt x="1327191" y="7342"/>
                          <a:pt x="1546979" y="0"/>
                        </a:cubicBezTo>
                        <a:cubicBezTo>
                          <a:pt x="1766767" y="-7342"/>
                          <a:pt x="1882719" y="3822"/>
                          <a:pt x="2148582" y="0"/>
                        </a:cubicBezTo>
                        <a:cubicBezTo>
                          <a:pt x="2140195" y="146462"/>
                          <a:pt x="2138199" y="259300"/>
                          <a:pt x="2148582" y="461665"/>
                        </a:cubicBezTo>
                        <a:cubicBezTo>
                          <a:pt x="2044816" y="458431"/>
                          <a:pt x="1838296" y="476428"/>
                          <a:pt x="1675894" y="461665"/>
                        </a:cubicBezTo>
                        <a:cubicBezTo>
                          <a:pt x="1513492" y="446902"/>
                          <a:pt x="1347316" y="469141"/>
                          <a:pt x="1160234" y="461665"/>
                        </a:cubicBezTo>
                        <a:cubicBezTo>
                          <a:pt x="973152" y="454189"/>
                          <a:pt x="831187" y="436078"/>
                          <a:pt x="644575" y="461665"/>
                        </a:cubicBezTo>
                        <a:cubicBezTo>
                          <a:pt x="457963" y="487252"/>
                          <a:pt x="240374" y="431830"/>
                          <a:pt x="0" y="461665"/>
                        </a:cubicBezTo>
                        <a:cubicBezTo>
                          <a:pt x="15660" y="363859"/>
                          <a:pt x="-22047" y="187309"/>
                          <a:pt x="0" y="0"/>
                        </a:cubicBezTo>
                        <a:close/>
                      </a:path>
                      <a:path w="2148582" h="461665" stroke="0" extrusionOk="0">
                        <a:moveTo>
                          <a:pt x="0" y="0"/>
                        </a:moveTo>
                        <a:cubicBezTo>
                          <a:pt x="145448" y="22309"/>
                          <a:pt x="417170" y="-25531"/>
                          <a:pt x="537146" y="0"/>
                        </a:cubicBezTo>
                        <a:cubicBezTo>
                          <a:pt x="657122" y="25531"/>
                          <a:pt x="960139" y="-10957"/>
                          <a:pt x="1074291" y="0"/>
                        </a:cubicBezTo>
                        <a:cubicBezTo>
                          <a:pt x="1188444" y="10957"/>
                          <a:pt x="1502773" y="6693"/>
                          <a:pt x="1654408" y="0"/>
                        </a:cubicBezTo>
                        <a:cubicBezTo>
                          <a:pt x="1806043" y="-6693"/>
                          <a:pt x="2002996" y="-16419"/>
                          <a:pt x="2148582" y="0"/>
                        </a:cubicBezTo>
                        <a:cubicBezTo>
                          <a:pt x="2143321" y="185612"/>
                          <a:pt x="2149949" y="260308"/>
                          <a:pt x="2148582" y="461665"/>
                        </a:cubicBezTo>
                        <a:cubicBezTo>
                          <a:pt x="1913608" y="452158"/>
                          <a:pt x="1796572" y="463678"/>
                          <a:pt x="1654408" y="461665"/>
                        </a:cubicBezTo>
                        <a:cubicBezTo>
                          <a:pt x="1512244" y="459652"/>
                          <a:pt x="1337288" y="448743"/>
                          <a:pt x="1138748" y="461665"/>
                        </a:cubicBezTo>
                        <a:cubicBezTo>
                          <a:pt x="940208" y="474587"/>
                          <a:pt x="832455" y="465569"/>
                          <a:pt x="558631" y="461665"/>
                        </a:cubicBezTo>
                        <a:cubicBezTo>
                          <a:pt x="284807" y="457761"/>
                          <a:pt x="234616" y="470254"/>
                          <a:pt x="0" y="461665"/>
                        </a:cubicBezTo>
                        <a:cubicBezTo>
                          <a:pt x="19116" y="336239"/>
                          <a:pt x="-6478" y="1214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Time permitting</a:t>
            </a:r>
            <a:endParaRPr lang="en-IL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859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7C393-028C-90F0-E488-F2C920A1D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80" y="2243058"/>
            <a:ext cx="7239211" cy="4574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0FD52C-A1BA-FB15-0FDE-E96F84EDF6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7577" y="503945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dirty="0"/>
                  <a:t> in RN: </a:t>
                </a:r>
                <a:br>
                  <a:rPr lang="en-US" dirty="0"/>
                </a:br>
                <a:r>
                  <a:rPr lang="en-US" dirty="0"/>
                  <a:t>state-subtraction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-splitting results</a:t>
                </a:r>
                <a:br>
                  <a:rPr lang="en-US" dirty="0"/>
                </a:br>
                <a:r>
                  <a:rPr lang="en-US" b="1" dirty="0"/>
                  <a:t>Testing our method off the horizon (in RN)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0FD52C-A1BA-FB15-0FDE-E96F84EDF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7577" y="503945"/>
                <a:ext cx="10515600" cy="1325563"/>
              </a:xfrm>
              <a:blipFill>
                <a:blip r:embed="rId3"/>
                <a:stretch>
                  <a:fillRect t="-23502" b="-423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82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24" y="307550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this talk: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DF324-8CE9-4F97-B68E-13AF9BADC972}"/>
              </a:ext>
            </a:extLst>
          </p:cNvPr>
          <p:cNvSpPr txBox="1"/>
          <p:nvPr/>
        </p:nvSpPr>
        <p:spPr>
          <a:xfrm>
            <a:off x="1691075" y="1676673"/>
            <a:ext cx="943340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Motivation and basic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Unruh quantum state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 contributions to the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Renormalization via state subtraction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+mj-lt"/>
              </a:rPr>
              <a:t>Numerical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Backreaction (preliminary) and summary</a:t>
            </a:r>
          </a:p>
        </p:txBody>
      </p:sp>
      <p:pic>
        <p:nvPicPr>
          <p:cNvPr id="7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8DA0C14B-1B72-4366-8E2E-119B34789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4827752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29212B65-3C13-4C88-AA2E-0CE414DA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 rot="21354432">
            <a:off x="1439914" y="5554775"/>
            <a:ext cx="386040" cy="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6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D751-423B-40DA-89BF-0F39C7F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03" y="-54385"/>
            <a:ext cx="12168554" cy="1325563"/>
          </a:xfrm>
        </p:spPr>
        <p:txBody>
          <a:bodyPr/>
          <a:lstStyle/>
          <a:p>
            <a:pPr algn="ctr"/>
            <a:r>
              <a:rPr lang="en-US" dirty="0">
                <a:latin typeface="High Tower Text" panose="02040502050506030303" pitchFamily="18" charset="0"/>
              </a:rPr>
              <a:t>(Very) preliminary implications to backreaction</a:t>
            </a:r>
            <a:endParaRPr lang="en-IL" dirty="0">
              <a:latin typeface="High Tower Text" panose="0204050205050603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85CB-3A4B-42F1-8554-F6B2A35B9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7886" y="1057272"/>
                <a:ext cx="10894513" cy="52996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+mj-lt"/>
                  </a:rPr>
                  <a:t> implies a </a:t>
                </a:r>
                <a:r>
                  <a:rPr lang="en-US" sz="2800" dirty="0">
                    <a:solidFill>
                      <a:srgbClr val="5B9BD5"/>
                    </a:solidFill>
                    <a:latin typeface="+mj-lt"/>
                  </a:rPr>
                  <a:t>curvature singularity </a:t>
                </a:r>
                <a:r>
                  <a:rPr lang="en-US" sz="2800" dirty="0">
                    <a:latin typeface="+mj-lt"/>
                  </a:rPr>
                  <a:t>at the CH: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𝑉𝑉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In the spherical charged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5B9BD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800" i="1" smtClean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5B9B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  <m:sup>
                                <m:r>
                                  <a:rPr lang="en-US" sz="2800" b="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</m:sSub>
                  </m:oMath>
                </a14:m>
                <a:r>
                  <a:rPr lang="en-US" sz="2800" dirty="0">
                    <a:latin typeface="+mj-lt"/>
                  </a:rPr>
                  <a:t> (in accordance with intuition).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+mj-lt"/>
                  </a:rPr>
                  <a:t>	- </a:t>
                </a:r>
                <a:r>
                  <a:rPr lang="en-US" sz="2800" dirty="0">
                    <a:solidFill>
                      <a:srgbClr val="5B9BD5"/>
                    </a:solidFill>
                    <a:latin typeface="+mj-lt"/>
                  </a:rPr>
                  <a:t>The sign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5B9B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800" dirty="0">
                    <a:latin typeface="+mj-lt"/>
                  </a:rPr>
                  <a:t> - will likely determine the nature of </a:t>
                </a:r>
                <a:r>
                  <a:rPr lang="en-US" sz="2800" b="1" dirty="0">
                    <a:latin typeface="+mj-lt"/>
                  </a:rPr>
                  <a:t>tidal deformation 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latin typeface="+mj-lt"/>
                  </a:rPr>
                  <a:t>	(an infalling observer undergoes 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abrupt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spc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expansion</a:t>
                </a:r>
                <a:r>
                  <a:rPr lang="en-US" sz="2800" dirty="0">
                    <a:latin typeface="+mj-lt"/>
                  </a:rPr>
                  <a:t> vs. </a:t>
                </a:r>
                <a:r>
                  <a:rPr lang="en-US" sz="2800" spc="-17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contraction</a:t>
                </a:r>
                <a:r>
                  <a:rPr lang="en-US" sz="2800" dirty="0">
                    <a:latin typeface="+mj-lt"/>
                  </a:rPr>
                  <a:t>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latin typeface="+mj-lt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+mj-lt"/>
                  </a:rPr>
                  <a:t>	- </a:t>
                </a:r>
                <a:r>
                  <a:rPr lang="en-US" sz="2800" dirty="0">
                    <a:solidFill>
                      <a:srgbClr val="5B9BD5"/>
                    </a:solidFill>
                    <a:latin typeface="+mj-lt"/>
                  </a:rPr>
                  <a:t>The sign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5B9B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5B9B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5B9BD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800" dirty="0">
                    <a:latin typeface="+mj-lt"/>
                  </a:rPr>
                  <a:t> - might determine the fate of the CH itself.</a:t>
                </a:r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85CB-3A4B-42F1-8554-F6B2A35B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886" y="1057272"/>
                <a:ext cx="10894513" cy="5299686"/>
              </a:xfrm>
              <a:blipFill>
                <a:blip r:embed="rId4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6556A0-8BF4-543D-2FFD-D1DE105D853A}"/>
                  </a:ext>
                </a:extLst>
              </p:cNvPr>
              <p:cNvSpPr/>
              <p:nvPr/>
            </p:nvSpPr>
            <p:spPr>
              <a:xfrm>
                <a:off x="8679304" y="1322232"/>
                <a:ext cx="2524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Regular Kruskal coordinate: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6556A0-8BF4-543D-2FFD-D1DE105D8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04" y="1322232"/>
                <a:ext cx="2524183" cy="830997"/>
              </a:xfrm>
              <a:prstGeom prst="rect">
                <a:avLst/>
              </a:prstGeom>
              <a:blipFill>
                <a:blip r:embed="rId5"/>
                <a:stretch>
                  <a:fillRect l="-1449" t="-2206" b="-36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0CFFF427-C22E-A15D-DEB7-77F8467B7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>
            <a:off x="10438775" y="4229072"/>
            <a:ext cx="375548" cy="5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00FB3-0E43-6430-ADCF-7EF41D98D038}"/>
                  </a:ext>
                </a:extLst>
              </p:cNvPr>
              <p:cNvSpPr txBox="1"/>
              <p:nvPr/>
            </p:nvSpPr>
            <p:spPr>
              <a:xfrm>
                <a:off x="4182707" y="4807894"/>
                <a:ext cx="4423327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00FB3-0E43-6430-ADCF-7EF41D98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07" y="4807894"/>
                <a:ext cx="4423327" cy="676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632FD018-EF39-C5A4-AA6E-49E551393D96}"/>
              </a:ext>
            </a:extLst>
          </p:cNvPr>
          <p:cNvSpPr/>
          <p:nvPr/>
        </p:nvSpPr>
        <p:spPr>
          <a:xfrm>
            <a:off x="1309133" y="3582444"/>
            <a:ext cx="195010" cy="2624202"/>
          </a:xfrm>
          <a:prstGeom prst="leftBrace">
            <a:avLst>
              <a:gd name="adj1" fmla="val 17937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0FF30-344D-DD23-36D1-A33885FE6251}"/>
              </a:ext>
            </a:extLst>
          </p:cNvPr>
          <p:cNvSpPr/>
          <p:nvPr/>
        </p:nvSpPr>
        <p:spPr>
          <a:xfrm rot="16200000">
            <a:off x="-291099" y="4640221"/>
            <a:ext cx="256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Saw in RN</a:t>
            </a:r>
          </a:p>
          <a:p>
            <a:pPr algn="ctr"/>
            <a:r>
              <a:rPr lang="en-US" sz="1600" dirty="0">
                <a:latin typeface="+mj-lt"/>
              </a:rPr>
              <a:t>Requires investigation in Kerr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34C9ADA5-0F6A-8DB7-B566-D7F7255A06F1}"/>
              </a:ext>
            </a:extLst>
          </p:cNvPr>
          <p:cNvSpPr/>
          <p:nvPr/>
        </p:nvSpPr>
        <p:spPr>
          <a:xfrm>
            <a:off x="8641725" y="1246340"/>
            <a:ext cx="2487649" cy="908959"/>
          </a:xfrm>
          <a:custGeom>
            <a:avLst/>
            <a:gdLst>
              <a:gd name="connsiteX0" fmla="*/ 0 w 2487649"/>
              <a:gd name="connsiteY0" fmla="*/ 242356 h 908959"/>
              <a:gd name="connsiteX1" fmla="*/ 242356 w 2487649"/>
              <a:gd name="connsiteY1" fmla="*/ 0 h 908959"/>
              <a:gd name="connsiteX2" fmla="*/ 930031 w 2487649"/>
              <a:gd name="connsiteY2" fmla="*/ 0 h 908959"/>
              <a:gd name="connsiteX3" fmla="*/ 1597677 w 2487649"/>
              <a:gd name="connsiteY3" fmla="*/ 0 h 908959"/>
              <a:gd name="connsiteX4" fmla="*/ 2245293 w 2487649"/>
              <a:gd name="connsiteY4" fmla="*/ 0 h 908959"/>
              <a:gd name="connsiteX5" fmla="*/ 2487649 w 2487649"/>
              <a:gd name="connsiteY5" fmla="*/ 242356 h 908959"/>
              <a:gd name="connsiteX6" fmla="*/ 2487649 w 2487649"/>
              <a:gd name="connsiteY6" fmla="*/ 666603 h 908959"/>
              <a:gd name="connsiteX7" fmla="*/ 2245293 w 2487649"/>
              <a:gd name="connsiteY7" fmla="*/ 908959 h 908959"/>
              <a:gd name="connsiteX8" fmla="*/ 1637735 w 2487649"/>
              <a:gd name="connsiteY8" fmla="*/ 908959 h 908959"/>
              <a:gd name="connsiteX9" fmla="*/ 1030178 w 2487649"/>
              <a:gd name="connsiteY9" fmla="*/ 908959 h 908959"/>
              <a:gd name="connsiteX10" fmla="*/ 242356 w 2487649"/>
              <a:gd name="connsiteY10" fmla="*/ 908959 h 908959"/>
              <a:gd name="connsiteX11" fmla="*/ 0 w 2487649"/>
              <a:gd name="connsiteY11" fmla="*/ 666603 h 908959"/>
              <a:gd name="connsiteX12" fmla="*/ 0 w 2487649"/>
              <a:gd name="connsiteY12" fmla="*/ 242356 h 908959"/>
              <a:gd name="connsiteX0" fmla="*/ 242356 w 2487649"/>
              <a:gd name="connsiteY0" fmla="*/ 908959 h 908959"/>
              <a:gd name="connsiteX1" fmla="*/ 0 w 2487649"/>
              <a:gd name="connsiteY1" fmla="*/ 666603 h 908959"/>
              <a:gd name="connsiteX2" fmla="*/ 0 w 2487649"/>
              <a:gd name="connsiteY2" fmla="*/ 242356 h 908959"/>
              <a:gd name="connsiteX3" fmla="*/ 242356 w 2487649"/>
              <a:gd name="connsiteY3" fmla="*/ 0 h 908959"/>
              <a:gd name="connsiteX4" fmla="*/ 2245293 w 2487649"/>
              <a:gd name="connsiteY4" fmla="*/ 0 h 908959"/>
              <a:gd name="connsiteX5" fmla="*/ 2487649 w 2487649"/>
              <a:gd name="connsiteY5" fmla="*/ 242356 h 908959"/>
              <a:gd name="connsiteX6" fmla="*/ 2487649 w 2487649"/>
              <a:gd name="connsiteY6" fmla="*/ 666603 h 908959"/>
              <a:gd name="connsiteX7" fmla="*/ 2245293 w 2487649"/>
              <a:gd name="connsiteY7" fmla="*/ 908959 h 9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649" h="908959" stroke="0" extrusionOk="0">
                <a:moveTo>
                  <a:pt x="0" y="242356"/>
                </a:moveTo>
                <a:cubicBezTo>
                  <a:pt x="-29258" y="101701"/>
                  <a:pt x="112650" y="32816"/>
                  <a:pt x="242356" y="0"/>
                </a:cubicBezTo>
                <a:cubicBezTo>
                  <a:pt x="525330" y="2034"/>
                  <a:pt x="709511" y="-33295"/>
                  <a:pt x="930031" y="0"/>
                </a:cubicBezTo>
                <a:cubicBezTo>
                  <a:pt x="1150552" y="33295"/>
                  <a:pt x="1428841" y="-30684"/>
                  <a:pt x="1597677" y="0"/>
                </a:cubicBezTo>
                <a:cubicBezTo>
                  <a:pt x="1766513" y="30684"/>
                  <a:pt x="2114603" y="27103"/>
                  <a:pt x="2245293" y="0"/>
                </a:cubicBezTo>
                <a:cubicBezTo>
                  <a:pt x="2370471" y="1919"/>
                  <a:pt x="2497713" y="114649"/>
                  <a:pt x="2487649" y="242356"/>
                </a:cubicBezTo>
                <a:cubicBezTo>
                  <a:pt x="2496567" y="343982"/>
                  <a:pt x="2489805" y="512941"/>
                  <a:pt x="2487649" y="666603"/>
                </a:cubicBezTo>
                <a:cubicBezTo>
                  <a:pt x="2512584" y="813147"/>
                  <a:pt x="2391795" y="930939"/>
                  <a:pt x="2245293" y="908959"/>
                </a:cubicBezTo>
                <a:cubicBezTo>
                  <a:pt x="2035932" y="931830"/>
                  <a:pt x="1868632" y="931790"/>
                  <a:pt x="1637735" y="908959"/>
                </a:cubicBezTo>
                <a:cubicBezTo>
                  <a:pt x="1406838" y="886128"/>
                  <a:pt x="1307990" y="883027"/>
                  <a:pt x="1030178" y="908959"/>
                </a:cubicBezTo>
                <a:cubicBezTo>
                  <a:pt x="752366" y="934891"/>
                  <a:pt x="494159" y="922433"/>
                  <a:pt x="242356" y="908959"/>
                </a:cubicBezTo>
                <a:cubicBezTo>
                  <a:pt x="111280" y="893538"/>
                  <a:pt x="-5006" y="802535"/>
                  <a:pt x="0" y="666603"/>
                </a:cubicBezTo>
                <a:cubicBezTo>
                  <a:pt x="-19891" y="488441"/>
                  <a:pt x="10847" y="394295"/>
                  <a:pt x="0" y="242356"/>
                </a:cubicBezTo>
                <a:close/>
              </a:path>
              <a:path w="2487649" h="908959" fill="none" extrusionOk="0">
                <a:moveTo>
                  <a:pt x="242356" y="908959"/>
                </a:moveTo>
                <a:cubicBezTo>
                  <a:pt x="99573" y="914097"/>
                  <a:pt x="21835" y="781260"/>
                  <a:pt x="0" y="666603"/>
                </a:cubicBezTo>
                <a:cubicBezTo>
                  <a:pt x="11883" y="580508"/>
                  <a:pt x="15693" y="364623"/>
                  <a:pt x="0" y="242356"/>
                </a:cubicBezTo>
                <a:cubicBezTo>
                  <a:pt x="-12995" y="112112"/>
                  <a:pt x="109792" y="-9652"/>
                  <a:pt x="242356" y="0"/>
                </a:cubicBezTo>
                <a:moveTo>
                  <a:pt x="2245293" y="0"/>
                </a:moveTo>
                <a:cubicBezTo>
                  <a:pt x="2376340" y="27245"/>
                  <a:pt x="2490812" y="111679"/>
                  <a:pt x="2487649" y="242356"/>
                </a:cubicBezTo>
                <a:cubicBezTo>
                  <a:pt x="2481106" y="429629"/>
                  <a:pt x="2502947" y="479269"/>
                  <a:pt x="2487649" y="666603"/>
                </a:cubicBezTo>
                <a:cubicBezTo>
                  <a:pt x="2470415" y="801885"/>
                  <a:pt x="2363528" y="935965"/>
                  <a:pt x="2245293" y="908959"/>
                </a:cubicBezTo>
              </a:path>
              <a:path w="2487649" h="908959" fill="none" stroke="0" extrusionOk="0">
                <a:moveTo>
                  <a:pt x="242356" y="908959"/>
                </a:moveTo>
                <a:cubicBezTo>
                  <a:pt x="94883" y="918739"/>
                  <a:pt x="-2777" y="784158"/>
                  <a:pt x="0" y="666603"/>
                </a:cubicBezTo>
                <a:cubicBezTo>
                  <a:pt x="12212" y="492546"/>
                  <a:pt x="-5051" y="331588"/>
                  <a:pt x="0" y="242356"/>
                </a:cubicBezTo>
                <a:cubicBezTo>
                  <a:pt x="-17917" y="110865"/>
                  <a:pt x="103013" y="-26737"/>
                  <a:pt x="242356" y="0"/>
                </a:cubicBezTo>
                <a:moveTo>
                  <a:pt x="2245293" y="0"/>
                </a:moveTo>
                <a:cubicBezTo>
                  <a:pt x="2385533" y="-1961"/>
                  <a:pt x="2491044" y="140877"/>
                  <a:pt x="2487649" y="242356"/>
                </a:cubicBezTo>
                <a:cubicBezTo>
                  <a:pt x="2481583" y="400364"/>
                  <a:pt x="2466842" y="494175"/>
                  <a:pt x="2487649" y="666603"/>
                </a:cubicBezTo>
                <a:cubicBezTo>
                  <a:pt x="2483479" y="801167"/>
                  <a:pt x="2373963" y="910011"/>
                  <a:pt x="2245293" y="908959"/>
                </a:cubicBezTo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24972362">
                  <a:prstGeom prst="bracketPair">
                    <a:avLst>
                      <a:gd name="adj" fmla="val 2666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5B9BD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74AEBF-E479-D02A-53AC-0C9432BCE65A}"/>
                  </a:ext>
                </a:extLst>
              </p:cNvPr>
              <p:cNvSpPr/>
              <p:nvPr/>
            </p:nvSpPr>
            <p:spPr>
              <a:xfrm>
                <a:off x="4565687" y="3124912"/>
                <a:ext cx="25241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74AEBF-E479-D02A-53AC-0C9432BCE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87" y="3124912"/>
                <a:ext cx="2524183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294CFCA-A70A-5436-16CF-A775EAA10801}"/>
              </a:ext>
            </a:extLst>
          </p:cNvPr>
          <p:cNvGrpSpPr/>
          <p:nvPr/>
        </p:nvGrpSpPr>
        <p:grpSpPr>
          <a:xfrm>
            <a:off x="5292367" y="3357524"/>
            <a:ext cx="3237804" cy="3306748"/>
            <a:chOff x="4265426" y="3334077"/>
            <a:chExt cx="3237804" cy="33067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E638F0-144D-E6EF-ACC0-66B600B58A66}"/>
                </a:ext>
              </a:extLst>
            </p:cNvPr>
            <p:cNvSpPr/>
            <p:nvPr/>
          </p:nvSpPr>
          <p:spPr>
            <a:xfrm rot="2660448">
              <a:off x="4917196" y="3943486"/>
              <a:ext cx="2087826" cy="21519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4093F-5027-3018-3D21-767582FA4CF5}"/>
                </a:ext>
              </a:extLst>
            </p:cNvPr>
            <p:cNvSpPr txBox="1"/>
            <p:nvPr/>
          </p:nvSpPr>
          <p:spPr>
            <a:xfrm rot="2706366">
              <a:off x="6097225" y="3941464"/>
              <a:ext cx="15841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CH</a:t>
              </a: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B1A874-174B-42AE-A1DF-3AB10EB947B7}"/>
                </a:ext>
              </a:extLst>
            </p:cNvPr>
            <p:cNvSpPr txBox="1"/>
            <p:nvPr/>
          </p:nvSpPr>
          <p:spPr>
            <a:xfrm rot="18899278">
              <a:off x="6096485" y="5664106"/>
              <a:ext cx="15841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EH</a:t>
              </a:r>
              <a:endParaRPr lang="en-US" sz="20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405F86-DEA5-5576-B533-8FCA6355B6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22723" y="3483258"/>
              <a:ext cx="1580507" cy="1527588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808C1E-0257-23D4-A4DF-647D27CAE3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9493" y="4252219"/>
              <a:ext cx="348594" cy="335236"/>
            </a:xfrm>
            <a:prstGeom prst="straightConnector1">
              <a:avLst/>
            </a:prstGeom>
            <a:ln w="38100">
              <a:solidFill>
                <a:srgbClr val="A365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E55AC3-A019-3729-BB90-C132F6AF8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6604" y="4357002"/>
              <a:ext cx="348594" cy="335236"/>
            </a:xfrm>
            <a:prstGeom prst="straightConnector1">
              <a:avLst/>
            </a:prstGeom>
            <a:ln w="38100">
              <a:solidFill>
                <a:srgbClr val="A365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89CDCD4-7A4C-436E-91AF-24E74220C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5036" y="4157503"/>
              <a:ext cx="348594" cy="335236"/>
            </a:xfrm>
            <a:prstGeom prst="straightConnector1">
              <a:avLst/>
            </a:prstGeom>
            <a:ln w="38100">
              <a:solidFill>
                <a:srgbClr val="A365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4" descr="×ª××¦××ª ×ª××× × ×¢×××¨ âªgirl astronaut iconâ¬â">
              <a:extLst>
                <a:ext uri="{FF2B5EF4-FFF2-40B4-BE49-F238E27FC236}">
                  <a16:creationId xmlns:a16="http://schemas.microsoft.com/office/drawing/2014/main" id="{056F1EBE-4CBD-6D47-F027-3A34AFFFE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889" b="61778" l="36889" r="62889">
                          <a14:foregroundMark x1="37111" y1="25111" x2="37111" y2="25111"/>
                          <a14:foregroundMark x1="42222" y1="19778" x2="42222" y2="19778"/>
                          <a14:foregroundMark x1="44222" y1="23556" x2="44222" y2="23556"/>
                          <a14:foregroundMark x1="51556" y1="18444" x2="51556" y2="18444"/>
                          <a14:foregroundMark x1="43556" y1="17556" x2="43556" y2="17556"/>
                          <a14:foregroundMark x1="57111" y1="60222" x2="57111" y2="60222"/>
                          <a14:foregroundMark x1="63333" y1="58000" x2="63333" y2="58000"/>
                          <a14:foregroundMark x1="47111" y1="25556" x2="47111" y2="25556"/>
                          <a14:foregroundMark x1="48000" y1="32222" x2="48000" y2="32222"/>
                          <a14:foregroundMark x1="50889" y1="17111" x2="50889" y2="17111"/>
                          <a14:foregroundMark x1="57556" y1="61778" x2="57556" y2="6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2" t="14730" r="33454" b="36374"/>
            <a:stretch/>
          </p:blipFill>
          <p:spPr bwMode="auto">
            <a:xfrm rot="20350612">
              <a:off x="6170654" y="4263121"/>
              <a:ext cx="386040" cy="588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E921A-33A6-17D8-A5C2-72025610499F}"/>
                </a:ext>
              </a:extLst>
            </p:cNvPr>
            <p:cNvSpPr txBox="1"/>
            <p:nvPr/>
          </p:nvSpPr>
          <p:spPr>
            <a:xfrm rot="18916997">
              <a:off x="4265426" y="4035983"/>
              <a:ext cx="15841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IH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21838A-08F8-FE7A-16B0-2F3B8CD5460B}"/>
                  </a:ext>
                </a:extLst>
              </p:cNvPr>
              <p:cNvSpPr txBox="1"/>
              <p:nvPr/>
            </p:nvSpPr>
            <p:spPr>
              <a:xfrm>
                <a:off x="1978062" y="3792967"/>
                <a:ext cx="2359475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A365D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400" b="1" i="1">
                          <a:solidFill>
                            <a:srgbClr val="A365D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rgbClr val="A36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solidFill>
                                            <a:srgbClr val="A365D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A365D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𝒗𝒗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A365D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rgbClr val="A365D1"/>
                              </a:solidFill>
                              <a:latin typeface="Cambria Math" panose="02040503050406030204" pitchFamily="18" charset="0"/>
                            </a:rPr>
                            <m:t>𝒓𝒆𝒏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A365D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21838A-08F8-FE7A-16B0-2F3B8CD54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62" y="3792967"/>
                <a:ext cx="2359475" cy="5556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17E2BB-888D-09BB-8FBD-9C93880F10A5}"/>
                  </a:ext>
                </a:extLst>
              </p:cNvPr>
              <p:cNvSpPr txBox="1"/>
              <p:nvPr/>
            </p:nvSpPr>
            <p:spPr>
              <a:xfrm>
                <a:off x="1937368" y="4730585"/>
                <a:ext cx="2354362" cy="555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400" b="1" i="1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solidFill>
                                            <a:srgbClr val="70AD4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70AD4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𝒖𝒖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𝒓𝒆𝒏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rgbClr val="70AD4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17E2BB-888D-09BB-8FBD-9C93880F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68" y="4730585"/>
                <a:ext cx="2354362" cy="5556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F59BA55-F993-6C7A-F5AE-ECC73600AA99}"/>
              </a:ext>
            </a:extLst>
          </p:cNvPr>
          <p:cNvSpPr txBox="1"/>
          <p:nvPr/>
        </p:nvSpPr>
        <p:spPr>
          <a:xfrm>
            <a:off x="3260379" y="6490556"/>
            <a:ext cx="10837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N. Zilberman, A. Levi and A. Ori (</a:t>
            </a:r>
            <a:r>
              <a:rPr 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Phys. Rev. Lett. 124, 171302, 2020)</a:t>
            </a:r>
            <a:endParaRPr lang="en-IL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0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/>
      <p:bldP spid="22" grpId="0"/>
      <p:bldP spid="22" grpId="1"/>
      <p:bldP spid="23" grpId="0"/>
      <p:bldP spid="23" grpId="1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D4709-9753-41C8-A1E5-8F3EDE59D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41" y="1102290"/>
                <a:ext cx="11822734" cy="567311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>
                    <a:latin typeface="+mj-lt"/>
                  </a:rPr>
                  <a:t>We constructed an </a:t>
                </a:r>
                <a:r>
                  <a:rPr lang="en-US" sz="3200" b="1" dirty="0">
                    <a:latin typeface="+mj-lt"/>
                  </a:rPr>
                  <a:t>unusual quantum state </a:t>
                </a:r>
                <a14:m>
                  <m:oMath xmlns:m="http://schemas.openxmlformats.org/officeDocument/2006/math">
                    <m:r>
                      <a:rPr lang="en-US" sz="3200" b="1" i="1" u="sng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3200" dirty="0">
                    <a:latin typeface="+mj-lt"/>
                  </a:rPr>
                  <a:t> and used 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state subtraction</a:t>
                </a:r>
                <a:r>
                  <a:rPr lang="en-US" sz="3200" dirty="0">
                    <a:latin typeface="+mj-lt"/>
                  </a:rPr>
                  <a:t> for flux regularization and computation </a:t>
                </a:r>
                <a:r>
                  <a:rPr lang="en-US" sz="3200" b="1" dirty="0">
                    <a:latin typeface="+mj-lt"/>
                  </a:rPr>
                  <a:t>in the Unruh state at the IH</a:t>
                </a:r>
                <a:r>
                  <a:rPr lang="en-US" sz="3200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b="0" dirty="0"/>
              </a:p>
              <a:p>
                <a:pPr>
                  <a:lnSpc>
                    <a:spcPct val="100000"/>
                  </a:lnSpc>
                </a:pP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𝑣𝑣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32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3200" dirty="0">
                    <a:latin typeface="+mj-lt"/>
                  </a:rPr>
                  <a:t>: well-defined, generically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 non-vanishing values</a:t>
                </a:r>
                <a:r>
                  <a:rPr lang="en-US" sz="3200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+mj-lt"/>
                  </a:rPr>
                  <a:t>	In particular, this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𝑉𝑉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ren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3200" dirty="0">
                    <a:latin typeface="+mj-lt"/>
                  </a:rPr>
                  <a:t> diverges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curvature singularity</a:t>
                </a:r>
                <a:r>
                  <a:rPr lang="en-US" sz="3200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+mj-lt"/>
                  </a:rPr>
                  <a:t>	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Sign of the fluxes</a:t>
                </a:r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: </a:t>
                </a:r>
                <a:r>
                  <a:rPr lang="en-US" sz="3200" dirty="0">
                    <a:latin typeface="+mj-lt"/>
                  </a:rPr>
                  <a:t>depends </a:t>
                </a:r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. The fluxes </a:t>
                </a:r>
                <a:r>
                  <a:rPr lang="en-US" sz="3200" b="1" dirty="0">
                    <a:solidFill>
                      <a:schemeClr val="tx1"/>
                    </a:solidFill>
                    <a:latin typeface="+mj-lt"/>
                  </a:rPr>
                  <a:t>change</a:t>
                </a:r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 sign.</a:t>
                </a:r>
                <a:endParaRPr lang="en-US" sz="3200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dirty="0">
                    <a:latin typeface="+mj-lt"/>
                  </a:rPr>
                  <a:t> Both fluxes 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vanish</a:t>
                </a:r>
                <a:r>
                  <a:rPr lang="en-US" sz="3200" dirty="0">
                    <a:latin typeface="+mj-lt"/>
                  </a:rPr>
                  <a:t> (at different rates) as 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extremality</a:t>
                </a:r>
                <a:r>
                  <a:rPr lang="en-US" sz="3200" dirty="0">
                    <a:latin typeface="+mj-lt"/>
                  </a:rPr>
                  <a:t> is approached.</a:t>
                </a: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dirty="0">
                    <a:latin typeface="+mj-lt"/>
                  </a:rPr>
                  <a:t>We compared against </a:t>
                </a:r>
                <a:r>
                  <a:rPr lang="en-US" sz="3200" dirty="0">
                    <a:solidFill>
                      <a:srgbClr val="5B9BD5"/>
                    </a:solidFill>
                    <a:latin typeface="+mj-lt"/>
                  </a:rPr>
                  <a:t>point-splitting</a:t>
                </a:r>
                <a:r>
                  <a:rPr lang="en-US" sz="3200" dirty="0">
                    <a:latin typeface="+mj-lt"/>
                  </a:rPr>
                  <a:t> results at the IH and got excellent agreement.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D4709-9753-41C8-A1E5-8F3EDE59D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41" y="1102290"/>
                <a:ext cx="11822734" cy="5673119"/>
              </a:xfrm>
              <a:blipFill>
                <a:blip r:embed="rId3"/>
                <a:stretch>
                  <a:fillRect l="-1031" t="-27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9034F219-2BAB-ED4F-AEE4-198EA77B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380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igh Tower Text" panose="02040502050506030303" pitchFamily="18" charset="0"/>
              </a:rPr>
              <a:t>Summary</a:t>
            </a:r>
            <a:endParaRPr lang="en-IL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5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3" y="489830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 the future: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DF324-8CE9-4F97-B68E-13AF9BADC972}"/>
                  </a:ext>
                </a:extLst>
              </p:cNvPr>
              <p:cNvSpPr txBox="1"/>
              <p:nvPr/>
            </p:nvSpPr>
            <p:spPr>
              <a:xfrm>
                <a:off x="-324972" y="1683762"/>
                <a:ext cx="9044453" cy="243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0" lvl="4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+mj-lt"/>
                  </a:rPr>
                  <a:t>Several extensions: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		</a:t>
                </a:r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IH-</a:t>
                </a:r>
                <a:r>
                  <a:rPr lang="en-US" sz="2400" b="1" dirty="0">
                    <a:latin typeface="+mj-lt"/>
                  </a:rPr>
                  <a:t>fluxes off-pole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at 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	Fluxes </a:t>
                </a:r>
                <a:r>
                  <a:rPr lang="en-US" sz="2400" b="1" dirty="0">
                    <a:latin typeface="+mj-lt"/>
                  </a:rPr>
                  <a:t>between the horizons </a:t>
                </a:r>
                <a:r>
                  <a:rPr lang="en-US" sz="2400" dirty="0">
                    <a:latin typeface="+mj-lt"/>
                  </a:rPr>
                  <a:t>(for 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		</a:t>
                </a:r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Near-extremal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domain (off the pole)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DF324-8CE9-4F97-B68E-13AF9BADC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972" y="1683762"/>
                <a:ext cx="9044453" cy="2435731"/>
              </a:xfrm>
              <a:prstGeom prst="rect">
                <a:avLst/>
              </a:prstGeom>
              <a:blipFill>
                <a:blip r:embed="rId4"/>
                <a:stretch>
                  <a:fillRect b="-47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6BEF89-85C7-4332-ACAE-283406937776}"/>
              </a:ext>
            </a:extLst>
          </p:cNvPr>
          <p:cNvSpPr/>
          <p:nvPr/>
        </p:nvSpPr>
        <p:spPr>
          <a:xfrm>
            <a:off x="75877" y="4292451"/>
            <a:ext cx="1347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More physically realistic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A6C2B-BB7D-4DF0-948B-D1031C3A137D}"/>
              </a:ext>
            </a:extLst>
          </p:cNvPr>
          <p:cNvSpPr/>
          <p:nvPr/>
        </p:nvSpPr>
        <p:spPr>
          <a:xfrm>
            <a:off x="9523162" y="2306946"/>
            <a:ext cx="1755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latin typeface="+mj-lt"/>
              </a:rPr>
              <a:t>State subtraction</a:t>
            </a:r>
            <a:endParaRPr lang="en-US" sz="1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1D29E-6261-4EB3-9A7E-3B09B0496CDF}"/>
              </a:ext>
            </a:extLst>
          </p:cNvPr>
          <p:cNvSpPr/>
          <p:nvPr/>
        </p:nvSpPr>
        <p:spPr>
          <a:xfrm rot="19418317">
            <a:off x="8002962" y="2914125"/>
            <a:ext cx="14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Point splitting</a:t>
            </a:r>
          </a:p>
        </p:txBody>
      </p:sp>
      <p:pic>
        <p:nvPicPr>
          <p:cNvPr id="9" name="Picture 4" descr="×ª××¦××ª ×ª××× × ×¢×××¨ âªgirl astronaut iconâ¬â">
            <a:extLst>
              <a:ext uri="{FF2B5EF4-FFF2-40B4-BE49-F238E27FC236}">
                <a16:creationId xmlns:a16="http://schemas.microsoft.com/office/drawing/2014/main" id="{A2128577-115E-4725-B5F8-A3066F822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89" b="61778" l="36889" r="62889">
                        <a14:foregroundMark x1="37111" y1="25111" x2="37111" y2="25111"/>
                        <a14:foregroundMark x1="42222" y1="19778" x2="42222" y2="19778"/>
                        <a14:foregroundMark x1="44222" y1="23556" x2="44222" y2="23556"/>
                        <a14:foregroundMark x1="51556" y1="18444" x2="51556" y2="18444"/>
                        <a14:foregroundMark x1="43556" y1="17556" x2="43556" y2="17556"/>
                        <a14:foregroundMark x1="57111" y1="60222" x2="57111" y2="60222"/>
                        <a14:foregroundMark x1="63333" y1="58000" x2="63333" y2="58000"/>
                        <a14:foregroundMark x1="47111" y1="25556" x2="47111" y2="25556"/>
                        <a14:foregroundMark x1="48000" y1="32222" x2="48000" y2="32222"/>
                        <a14:foregroundMark x1="50889" y1="17111" x2="50889" y2="17111"/>
                        <a14:foregroundMark x1="57556" y1="61778" x2="57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14730" r="33454" b="36374"/>
          <a:stretch/>
        </p:blipFill>
        <p:spPr bwMode="auto">
          <a:xfrm>
            <a:off x="7100146" y="5154223"/>
            <a:ext cx="421203" cy="6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A023A-538C-43E4-B8FB-F2441F3AC7DD}"/>
                  </a:ext>
                </a:extLst>
              </p:cNvPr>
              <p:cNvSpPr txBox="1"/>
              <p:nvPr/>
            </p:nvSpPr>
            <p:spPr>
              <a:xfrm>
                <a:off x="1423678" y="4244765"/>
                <a:ext cx="10575702" cy="75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+mj-lt"/>
                  </a:rPr>
                  <a:t>Quantum scalar field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+mj-lt"/>
                  </a:rPr>
                  <a:t> quantum 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electromagnetic</a:t>
                </a:r>
                <a:r>
                  <a:rPr lang="en-US" sz="3200" dirty="0">
                    <a:latin typeface="+mj-lt"/>
                  </a:rPr>
                  <a:t> field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A023A-538C-43E4-B8FB-F2441F3A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78" y="4244765"/>
                <a:ext cx="10575702" cy="753411"/>
              </a:xfrm>
              <a:prstGeom prst="rect">
                <a:avLst/>
              </a:prstGeom>
              <a:blipFill>
                <a:blip r:embed="rId7"/>
                <a:stretch>
                  <a:fillRect l="-1326" b="-258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51F60D-B8F2-4B22-B027-9456BE664D81}"/>
              </a:ext>
            </a:extLst>
          </p:cNvPr>
          <p:cNvSpPr txBox="1"/>
          <p:nvPr/>
        </p:nvSpPr>
        <p:spPr>
          <a:xfrm>
            <a:off x="1423678" y="5059394"/>
            <a:ext cx="629288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Investigate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backreaction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A1914-F4E5-FE49-BA4C-0308CFAF3510}"/>
              </a:ext>
            </a:extLst>
          </p:cNvPr>
          <p:cNvSpPr txBox="1"/>
          <p:nvPr/>
        </p:nvSpPr>
        <p:spPr>
          <a:xfrm>
            <a:off x="1976946" y="5696319"/>
            <a:ext cx="872800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  <a:latin typeface="+mj-lt"/>
              </a:rPr>
              <a:t>	Is the Cauchy horizon traversable?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468CF4-2B55-348B-9794-788D862ADF70}"/>
              </a:ext>
            </a:extLst>
          </p:cNvPr>
          <p:cNvCxnSpPr>
            <a:cxnSpLocks/>
          </p:cNvCxnSpPr>
          <p:nvPr/>
        </p:nvCxnSpPr>
        <p:spPr>
          <a:xfrm flipV="1">
            <a:off x="9621775" y="2172790"/>
            <a:ext cx="1" cy="11287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67AAF-431B-0FF4-5573-90CF53B82C1C}"/>
                  </a:ext>
                </a:extLst>
              </p:cNvPr>
              <p:cNvSpPr txBox="1"/>
              <p:nvPr/>
            </p:nvSpPr>
            <p:spPr>
              <a:xfrm>
                <a:off x="8775834" y="1835712"/>
                <a:ext cx="1706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67AAF-431B-0FF4-5573-90CF53B8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834" y="1835712"/>
                <a:ext cx="170655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FB047E-8421-CE2D-7351-2A885730B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5139" y="3125416"/>
                <a:ext cx="4576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FB047E-8421-CE2D-7351-2A885730B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139" y="3125416"/>
                <a:ext cx="4576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FBE53A-4BB6-02AB-377F-20A841FA00F5}"/>
                  </a:ext>
                </a:extLst>
              </p:cNvPr>
              <p:cNvSpPr txBox="1"/>
              <p:nvPr/>
            </p:nvSpPr>
            <p:spPr>
              <a:xfrm>
                <a:off x="8222719" y="3799723"/>
                <a:ext cx="482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FBE53A-4BB6-02AB-377F-20A841FA0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19" y="3799723"/>
                <a:ext cx="4829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15D690-7D46-816E-EE1C-D440827A6BD5}"/>
              </a:ext>
            </a:extLst>
          </p:cNvPr>
          <p:cNvCxnSpPr>
            <a:cxnSpLocks/>
          </p:cNvCxnSpPr>
          <p:nvPr/>
        </p:nvCxnSpPr>
        <p:spPr>
          <a:xfrm flipH="1" flipV="1">
            <a:off x="9634656" y="2667980"/>
            <a:ext cx="1515516" cy="264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12732C-361A-F55A-5881-512BE099EF2F}"/>
                  </a:ext>
                </a:extLst>
              </p:cNvPr>
              <p:cNvSpPr txBox="1"/>
              <p:nvPr/>
            </p:nvSpPr>
            <p:spPr>
              <a:xfrm>
                <a:off x="9241903" y="3042267"/>
                <a:ext cx="513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12732C-361A-F55A-5881-512BE099E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903" y="3042267"/>
                <a:ext cx="5132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8E33F7-A156-2E7B-BAD8-DF1B43BD40CB}"/>
              </a:ext>
            </a:extLst>
          </p:cNvPr>
          <p:cNvCxnSpPr>
            <a:cxnSpLocks/>
          </p:cNvCxnSpPr>
          <p:nvPr/>
        </p:nvCxnSpPr>
        <p:spPr>
          <a:xfrm flipH="1">
            <a:off x="8469093" y="2670978"/>
            <a:ext cx="1164908" cy="84150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BDF3CB-BE29-A3E8-5DE1-763BB026CF2D}"/>
                  </a:ext>
                </a:extLst>
              </p:cNvPr>
              <p:cNvSpPr txBox="1"/>
              <p:nvPr/>
            </p:nvSpPr>
            <p:spPr>
              <a:xfrm>
                <a:off x="9233144" y="2413615"/>
                <a:ext cx="5132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BDF3CB-BE29-A3E8-5DE1-763BB026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144" y="2413615"/>
                <a:ext cx="51320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DE191C-723C-5ABA-A00E-80AB7AD7A32A}"/>
                  </a:ext>
                </a:extLst>
              </p:cNvPr>
              <p:cNvSpPr txBox="1"/>
              <p:nvPr/>
            </p:nvSpPr>
            <p:spPr>
              <a:xfrm>
                <a:off x="9426975" y="3276398"/>
                <a:ext cx="5132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IL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DE191C-723C-5ABA-A00E-80AB7AD7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975" y="3276398"/>
                <a:ext cx="5132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0AF4BD-26D4-176C-FE11-7CA7613B583A}"/>
              </a:ext>
            </a:extLst>
          </p:cNvPr>
          <p:cNvCxnSpPr>
            <a:cxnSpLocks/>
          </p:cNvCxnSpPr>
          <p:nvPr/>
        </p:nvCxnSpPr>
        <p:spPr>
          <a:xfrm flipV="1">
            <a:off x="9617760" y="2362493"/>
            <a:ext cx="4890" cy="769955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028DF3-E89E-7F31-5B92-1333D546BF06}"/>
              </a:ext>
            </a:extLst>
          </p:cNvPr>
          <p:cNvCxnSpPr>
            <a:cxnSpLocks/>
          </p:cNvCxnSpPr>
          <p:nvPr/>
        </p:nvCxnSpPr>
        <p:spPr>
          <a:xfrm>
            <a:off x="9621624" y="3301559"/>
            <a:ext cx="1513726" cy="8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6D23E3C-EC23-4662-245B-F42D226A491D}"/>
              </a:ext>
            </a:extLst>
          </p:cNvPr>
          <p:cNvCxnSpPr>
            <a:cxnSpLocks/>
          </p:cNvCxnSpPr>
          <p:nvPr/>
        </p:nvCxnSpPr>
        <p:spPr>
          <a:xfrm flipH="1">
            <a:off x="8534442" y="3292286"/>
            <a:ext cx="1090434" cy="8503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71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21" grpId="0"/>
      <p:bldP spid="38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×ª××¦××ª ×ª××× × ×¢×××¨ âªspacetimeâ¬â">
            <a:extLst>
              <a:ext uri="{FF2B5EF4-FFF2-40B4-BE49-F238E27FC236}">
                <a16:creationId xmlns:a16="http://schemas.microsoft.com/office/drawing/2014/main" id="{F0E678D3-3B34-40D0-935B-3646F484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005DB-FC79-468D-960F-4C60157A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719" y="294267"/>
            <a:ext cx="11156489" cy="1999565"/>
          </a:xfrm>
        </p:spPr>
        <p:txBody>
          <a:bodyPr anchor="ctr">
            <a:normAutofit/>
          </a:bodyPr>
          <a:lstStyle/>
          <a:p>
            <a:pPr algn="l"/>
            <a:r>
              <a:rPr lang="en-US" sz="7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Thank you for listening!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3BE567-A286-539D-56B4-BCE52458ACF6}"/>
              </a:ext>
            </a:extLst>
          </p:cNvPr>
          <p:cNvSpPr txBox="1">
            <a:spLocks/>
          </p:cNvSpPr>
          <p:nvPr/>
        </p:nvSpPr>
        <p:spPr>
          <a:xfrm>
            <a:off x="4025957" y="3894027"/>
            <a:ext cx="5125452" cy="2418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8F4C5-74CE-217D-C532-F6F8133E329A}"/>
              </a:ext>
            </a:extLst>
          </p:cNvPr>
          <p:cNvSpPr txBox="1"/>
          <p:nvPr/>
        </p:nvSpPr>
        <p:spPr>
          <a:xfrm>
            <a:off x="3802694" y="5706482"/>
            <a:ext cx="6103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noazilber@campus.technion.ac.il</a:t>
            </a:r>
            <a:endParaRPr lang="en-IL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19453-9C1B-6BCC-1C38-1D540E29157E}"/>
              </a:ext>
            </a:extLst>
          </p:cNvPr>
          <p:cNvSpPr txBox="1"/>
          <p:nvPr/>
        </p:nvSpPr>
        <p:spPr>
          <a:xfrm>
            <a:off x="1306961" y="1937841"/>
            <a:ext cx="10020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Quantum fluxes at the inner horizon of a spinning black hole,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N. Zilberman, M. Casals, A. Ori and A. C.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Ottewill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(arXiv:2203.08502) </a:t>
            </a:r>
          </a:p>
        </p:txBody>
      </p:sp>
    </p:spTree>
    <p:extLst>
      <p:ext uri="{BB962C8B-B14F-4D97-AF65-F5344CB8AC3E}">
        <p14:creationId xmlns:p14="http://schemas.microsoft.com/office/powerpoint/2010/main" val="153038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92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Motivation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B3F4-F1DF-47A5-AC99-6F7157DD1B76}"/>
              </a:ext>
            </a:extLst>
          </p:cNvPr>
          <p:cNvSpPr txBox="1"/>
          <p:nvPr/>
        </p:nvSpPr>
        <p:spPr>
          <a:xfrm>
            <a:off x="135119" y="988549"/>
            <a:ext cx="12192000" cy="642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Quantum effects modify spacetime geometry (e.g., Hawking)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Classical perturbations alter otherwise regular BH interiors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+mj-lt"/>
              </a:rPr>
              <a:t>	Cauchy horizon null weak singularity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Quantum perturbations: stronger singularity?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Recent results in the spherical charged case</a:t>
            </a:r>
            <a:endParaRPr lang="en-US" sz="30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+mj-lt"/>
              </a:rPr>
              <a:t>    Our goal</a:t>
            </a:r>
            <a:r>
              <a:rPr lang="en-US" sz="3000" dirty="0">
                <a:latin typeface="+mj-lt"/>
              </a:rPr>
              <a:t>: address this issue via concrete calculation in the </a:t>
            </a:r>
            <a:r>
              <a:rPr lang="en-US" sz="3000" i="1" dirty="0">
                <a:latin typeface="+mj-lt"/>
              </a:rPr>
              <a:t>rotating</a:t>
            </a:r>
            <a:r>
              <a:rPr lang="en-US" sz="3000" dirty="0">
                <a:latin typeface="+mj-lt"/>
              </a:rPr>
              <a:t> case.</a:t>
            </a:r>
            <a:endParaRPr lang="en-US" sz="3000" i="1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BB3FF-400B-450A-85A8-7CED79035A10}"/>
              </a:ext>
            </a:extLst>
          </p:cNvPr>
          <p:cNvSpPr/>
          <p:nvPr/>
        </p:nvSpPr>
        <p:spPr>
          <a:xfrm>
            <a:off x="6956017" y="2992563"/>
            <a:ext cx="4472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+mj-lt"/>
              </a:rPr>
              <a:t>Spinning</a:t>
            </a:r>
            <a:r>
              <a:rPr lang="en-US" sz="1600" dirty="0">
                <a:latin typeface="+mj-lt"/>
              </a:rPr>
              <a:t>: A. Ori (1992). </a:t>
            </a:r>
            <a:r>
              <a:rPr lang="en-US" sz="1600" u="sng" dirty="0">
                <a:latin typeface="+mj-lt"/>
              </a:rPr>
              <a:t>Charged</a:t>
            </a:r>
            <a:r>
              <a:rPr lang="en-US" sz="1600" dirty="0">
                <a:latin typeface="+mj-lt"/>
              </a:rPr>
              <a:t>: A. Ori (1991).</a:t>
            </a:r>
          </a:p>
          <a:p>
            <a:r>
              <a:rPr lang="en-US" sz="1600" dirty="0">
                <a:latin typeface="+mj-lt"/>
              </a:rPr>
              <a:t> E. Poisson and W. Israel (1990).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59DAC-CB58-4250-86C1-0AD74EE7AB5A}"/>
              </a:ext>
            </a:extLst>
          </p:cNvPr>
          <p:cNvSpPr/>
          <p:nvPr/>
        </p:nvSpPr>
        <p:spPr>
          <a:xfrm>
            <a:off x="7835472" y="3725506"/>
            <a:ext cx="4500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N. D. </a:t>
            </a:r>
            <a:r>
              <a:rPr lang="en-US" sz="1600" dirty="0" err="1">
                <a:latin typeface="+mj-lt"/>
              </a:rPr>
              <a:t>Birrell</a:t>
            </a:r>
            <a:r>
              <a:rPr lang="en-US" sz="1600" dirty="0">
                <a:latin typeface="+mj-lt"/>
              </a:rPr>
              <a:t> and P. C. W. Davies (1978).</a:t>
            </a:r>
          </a:p>
          <a:p>
            <a:r>
              <a:rPr lang="en-US" sz="1600" dirty="0">
                <a:latin typeface="+mj-lt"/>
              </a:rPr>
              <a:t>W. A. Hiscock (1980).</a:t>
            </a:r>
          </a:p>
          <a:p>
            <a:r>
              <a:rPr lang="en-US" sz="1600" dirty="0">
                <a:latin typeface="+mj-lt"/>
              </a:rPr>
              <a:t>A. C. </a:t>
            </a:r>
            <a:r>
              <a:rPr lang="en-US" sz="1600" dirty="0" err="1">
                <a:latin typeface="+mj-lt"/>
              </a:rPr>
              <a:t>Ottewill</a:t>
            </a:r>
            <a:r>
              <a:rPr lang="en-US" sz="1600" dirty="0">
                <a:latin typeface="+mj-lt"/>
              </a:rPr>
              <a:t> and E. Winstanley (2000).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5F184-AEC6-187F-9B5A-96FDD12ECCA5}"/>
              </a:ext>
            </a:extLst>
          </p:cNvPr>
          <p:cNvSpPr/>
          <p:nvPr/>
        </p:nvSpPr>
        <p:spPr>
          <a:xfrm>
            <a:off x="7495205" y="4667093"/>
            <a:ext cx="4782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A. </a:t>
            </a:r>
            <a:r>
              <a:rPr lang="en-US" sz="1600" dirty="0" err="1">
                <a:latin typeface="+mj-lt"/>
              </a:rPr>
              <a:t>Lanir</a:t>
            </a:r>
            <a:r>
              <a:rPr lang="en-US" sz="1600" dirty="0">
                <a:latin typeface="+mj-lt"/>
              </a:rPr>
              <a:t>, A. Ori, </a:t>
            </a:r>
            <a:r>
              <a:rPr lang="en-US" sz="1600" b="1" dirty="0">
                <a:latin typeface="+mj-lt"/>
              </a:rPr>
              <a:t>NZ</a:t>
            </a:r>
            <a:r>
              <a:rPr lang="en-US" sz="1600" dirty="0">
                <a:latin typeface="+mj-lt"/>
              </a:rPr>
              <a:t>, O. Sela, A. Maline, A. Levi (2019).</a:t>
            </a:r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NZ</a:t>
            </a:r>
            <a:r>
              <a:rPr lang="en-US" sz="1600" dirty="0">
                <a:latin typeface="+mj-lt"/>
              </a:rPr>
              <a:t>, A. Levi and A. Ori (2020).     </a:t>
            </a:r>
            <a:r>
              <a:rPr lang="en-US" sz="1600" b="1" dirty="0">
                <a:latin typeface="+mj-lt"/>
              </a:rPr>
              <a:t>NZ</a:t>
            </a:r>
            <a:r>
              <a:rPr lang="en-US" sz="1600" dirty="0">
                <a:latin typeface="+mj-lt"/>
              </a:rPr>
              <a:t> and A. Ori (2021).</a:t>
            </a:r>
          </a:p>
          <a:p>
            <a:r>
              <a:rPr lang="en-US" sz="1600" dirty="0">
                <a:latin typeface="+mj-lt"/>
              </a:rPr>
              <a:t>S. Hollands, R. M. Wald and J. Zahn (2020).</a:t>
            </a:r>
          </a:p>
          <a:p>
            <a:r>
              <a:rPr lang="en-US" sz="1600" dirty="0">
                <a:latin typeface="+mj-lt"/>
              </a:rPr>
              <a:t>S. Hollands, C. Klein and J. Zahn (2020).</a:t>
            </a:r>
          </a:p>
        </p:txBody>
      </p:sp>
    </p:spTree>
    <p:extLst>
      <p:ext uri="{BB962C8B-B14F-4D97-AF65-F5344CB8AC3E}">
        <p14:creationId xmlns:p14="http://schemas.microsoft.com/office/powerpoint/2010/main" val="160005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9925-7FCE-47AF-94F7-7E914C0B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75" y="367114"/>
            <a:ext cx="11186449" cy="1325563"/>
          </a:xfrm>
        </p:spPr>
        <p:txBody>
          <a:bodyPr/>
          <a:lstStyle/>
          <a:p>
            <a:pPr algn="ctr"/>
            <a:r>
              <a:rPr lang="en-US" dirty="0"/>
              <a:t>Previous analytical works on the CH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C2876A3-0971-4BA8-A4A3-531FB8C7D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538" y="1597040"/>
                <a:ext cx="11701462" cy="4935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All worked with conservation equation, showing only indications for CH divergence in 4d, via a non-vanishing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  <a:p>
                <a:r>
                  <a:rPr lang="en-US" dirty="0">
                    <a:latin typeface="+mj-lt"/>
                  </a:rPr>
                  <a:t>N. D. </a:t>
                </a:r>
                <a:r>
                  <a:rPr lang="en-US" dirty="0" err="1">
                    <a:latin typeface="+mj-lt"/>
                  </a:rPr>
                  <a:t>Birrell</a:t>
                </a:r>
                <a:r>
                  <a:rPr lang="en-US" dirty="0">
                    <a:latin typeface="+mj-lt"/>
                  </a:rPr>
                  <a:t> and P. C. W. Davies, 1978: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+mj-lt"/>
                  </a:rPr>
                  <a:t>RN, conformally coupled scalar field, quantum state: HH, showed divergence on CH in 2d, indications for divergence on CH in 4d</a:t>
                </a:r>
              </a:p>
              <a:p>
                <a:r>
                  <a:rPr lang="en-US" dirty="0">
                    <a:latin typeface="+mj-lt"/>
                  </a:rPr>
                  <a:t>W. A. Hiscock, 1980.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+mj-lt"/>
                  </a:rPr>
                  <a:t>Kerr-Newman, quantum state: Unruh, showed divergence on at least one of the IH sections (outgoing and\or ingoing), not conclusive whether it is the CH.</a:t>
                </a:r>
              </a:p>
              <a:p>
                <a:r>
                  <a:rPr lang="en-US" dirty="0">
                    <a:latin typeface="+mj-lt"/>
                  </a:rPr>
                  <a:t>A. C. </a:t>
                </a:r>
                <a:r>
                  <a:rPr lang="en-US" dirty="0" err="1">
                    <a:latin typeface="+mj-lt"/>
                  </a:rPr>
                  <a:t>Ottewill</a:t>
                </a:r>
                <a:r>
                  <a:rPr lang="en-US" dirty="0">
                    <a:latin typeface="+mj-lt"/>
                  </a:rPr>
                  <a:t> and E. Winstanley, 2000.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+mj-lt"/>
                  </a:rPr>
                  <a:t>Kerr, variety of quantum states (including Unruh), agrees with Hiscock (1980) – gives conditions for divergence and shows it has to happen on at least on of the IH and on one of the EH.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C2876A3-0971-4BA8-A4A3-531FB8C7D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538" y="1597040"/>
                <a:ext cx="11701462" cy="4935197"/>
              </a:xfrm>
              <a:prstGeom prst="rect">
                <a:avLst/>
              </a:prstGeom>
              <a:blipFill>
                <a:blip r:embed="rId3"/>
                <a:stretch>
                  <a:fillRect l="-1042" t="-2099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3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2" y="1626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semi-classical formulation of GR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B3F4-F1DF-47A5-AC99-6F7157DD1B76}"/>
              </a:ext>
            </a:extLst>
          </p:cNvPr>
          <p:cNvSpPr txBox="1"/>
          <p:nvPr/>
        </p:nvSpPr>
        <p:spPr>
          <a:xfrm>
            <a:off x="426720" y="1564401"/>
            <a:ext cx="11338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Quantum</a:t>
            </a:r>
            <a:r>
              <a:rPr lang="en-US" sz="3200" dirty="0">
                <a:latin typeface="+mj-lt"/>
              </a:rPr>
              <a:t> matter fields propagating on a </a:t>
            </a:r>
            <a:r>
              <a:rPr lang="en-US" sz="3200" b="1" dirty="0">
                <a:latin typeface="+mj-lt"/>
              </a:rPr>
              <a:t>classical</a:t>
            </a:r>
            <a:r>
              <a:rPr lang="en-US" sz="3200" dirty="0">
                <a:latin typeface="+mj-lt"/>
              </a:rPr>
              <a:t> curved spacetime</a:t>
            </a:r>
          </a:p>
          <a:p>
            <a:endParaRPr lang="en-US" sz="3200" dirty="0">
              <a:latin typeface="+mj-lt"/>
            </a:endParaRPr>
          </a:p>
          <a:p>
            <a:endParaRPr lang="en-US" sz="3200" b="0" i="1" dirty="0">
              <a:latin typeface="Cambria Math" panose="02040503050406030204" pitchFamily="18" charset="0"/>
            </a:endParaRP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65B1A-E121-4141-96C8-3DCF138B384E}"/>
              </a:ext>
            </a:extLst>
          </p:cNvPr>
          <p:cNvSpPr/>
          <p:nvPr/>
        </p:nvSpPr>
        <p:spPr>
          <a:xfrm>
            <a:off x="3836188" y="4628493"/>
            <a:ext cx="446974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A requirement for self consistency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D7EE197A-235B-4F0E-9947-8378BCA6A5EE}"/>
              </a:ext>
            </a:extLst>
          </p:cNvPr>
          <p:cNvSpPr/>
          <p:nvPr/>
        </p:nvSpPr>
        <p:spPr>
          <a:xfrm>
            <a:off x="4241799" y="2681416"/>
            <a:ext cx="3149601" cy="424880"/>
          </a:xfrm>
          <a:prstGeom prst="curved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FEF179A1-17AF-4972-9948-F4DF253888B3}"/>
              </a:ext>
            </a:extLst>
          </p:cNvPr>
          <p:cNvSpPr/>
          <p:nvPr/>
        </p:nvSpPr>
        <p:spPr>
          <a:xfrm rot="10800000">
            <a:off x="4178300" y="3762028"/>
            <a:ext cx="3149600" cy="424879"/>
          </a:xfrm>
          <a:prstGeom prst="curved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A6AA3-D816-46DC-AE97-3F1C9834DD49}"/>
              </a:ext>
            </a:extLst>
          </p:cNvPr>
          <p:cNvSpPr txBox="1"/>
          <p:nvPr/>
        </p:nvSpPr>
        <p:spPr>
          <a:xfrm>
            <a:off x="4931525" y="4155846"/>
            <a:ext cx="245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Backreaction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8B9657-C910-4DBE-96F8-F39D12D36CC6}"/>
                  </a:ext>
                </a:extLst>
              </p:cNvPr>
              <p:cNvSpPr/>
              <p:nvPr/>
            </p:nvSpPr>
            <p:spPr>
              <a:xfrm>
                <a:off x="4849206" y="3072636"/>
                <a:ext cx="3851583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𝛼𝛽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ren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8B9657-C910-4DBE-96F8-F39D12D36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06" y="3072636"/>
                <a:ext cx="3851583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0A534D-5C30-4EC4-8CA9-B74617C18E3A}"/>
                  </a:ext>
                </a:extLst>
              </p:cNvPr>
              <p:cNvSpPr/>
              <p:nvPr/>
            </p:nvSpPr>
            <p:spPr>
              <a:xfrm>
                <a:off x="7679736" y="2893856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0A534D-5C30-4EC4-8CA9-B74617C18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736" y="2893856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05FC48A-0EC2-49DF-9E65-A2AFFD9C8A52}"/>
              </a:ext>
            </a:extLst>
          </p:cNvPr>
          <p:cNvSpPr/>
          <p:nvPr/>
        </p:nvSpPr>
        <p:spPr>
          <a:xfrm>
            <a:off x="6930190" y="3106327"/>
            <a:ext cx="1376412" cy="621428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2EB281-38B0-4D30-AF7C-B696630E6C87}"/>
              </a:ext>
            </a:extLst>
          </p:cNvPr>
          <p:cNvSpPr/>
          <p:nvPr/>
        </p:nvSpPr>
        <p:spPr>
          <a:xfrm>
            <a:off x="918359" y="5627610"/>
            <a:ext cx="106021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First (challenging) step:</a:t>
            </a:r>
          </a:p>
          <a:p>
            <a:r>
              <a:rPr lang="en-US" sz="2400" dirty="0">
                <a:latin typeface="+mj-lt"/>
              </a:rPr>
              <a:t>Compute the renormalized stress energy tensor on classical black hole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D0E557-DADF-4E66-AB71-7A96DCB39A0B}"/>
                  </a:ext>
                </a:extLst>
              </p:cNvPr>
              <p:cNvSpPr/>
              <p:nvPr/>
            </p:nvSpPr>
            <p:spPr>
              <a:xfrm>
                <a:off x="3705638" y="2995719"/>
                <a:ext cx="945322" cy="628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D0E557-DADF-4E66-AB71-7A96DCB39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38" y="2995719"/>
                <a:ext cx="945322" cy="628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A926A6-9935-4EE5-AF36-0207EA9C0756}"/>
              </a:ext>
            </a:extLst>
          </p:cNvPr>
          <p:cNvCxnSpPr>
            <a:cxnSpLocks/>
          </p:cNvCxnSpPr>
          <p:nvPr/>
        </p:nvCxnSpPr>
        <p:spPr>
          <a:xfrm>
            <a:off x="4580312" y="3417041"/>
            <a:ext cx="5377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04B4E44-055E-48AA-8074-64A58A0CA4AC}"/>
              </a:ext>
            </a:extLst>
          </p:cNvPr>
          <p:cNvSpPr/>
          <p:nvPr/>
        </p:nvSpPr>
        <p:spPr>
          <a:xfrm>
            <a:off x="7265038" y="6155179"/>
            <a:ext cx="3938929" cy="296992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B5CF10-66A1-4508-A517-8FA4B920F6D6}"/>
              </a:ext>
            </a:extLst>
          </p:cNvPr>
          <p:cNvSpPr txBox="1"/>
          <p:nvPr/>
        </p:nvSpPr>
        <p:spPr>
          <a:xfrm>
            <a:off x="1616644" y="2951946"/>
            <a:ext cx="290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Semi-classical Einstein equation: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773A7A-D70F-6F0E-3995-18488BEFC679}"/>
              </a:ext>
            </a:extLst>
          </p:cNvPr>
          <p:cNvSpPr/>
          <p:nvPr/>
        </p:nvSpPr>
        <p:spPr>
          <a:xfrm>
            <a:off x="7723795" y="2976192"/>
            <a:ext cx="417152" cy="291548"/>
          </a:xfrm>
          <a:prstGeom prst="rect">
            <a:avLst/>
          </a:prstGeom>
          <a:solidFill>
            <a:srgbClr val="F9D5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/>
      <p:bldP spid="18" grpId="0" animBg="1"/>
      <p:bldP spid="18" grpId="1" animBg="1"/>
      <p:bldP spid="21" grpId="0"/>
      <p:bldP spid="19" grpId="0"/>
      <p:bldP spid="22" grpId="0" animBg="1"/>
      <p:bldP spid="2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5324" y="934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Kerr metric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67A8F-3B61-4FB8-BAF6-6C7C95610FED}"/>
              </a:ext>
            </a:extLst>
          </p:cNvPr>
          <p:cNvCxnSpPr/>
          <p:nvPr/>
        </p:nvCxnSpPr>
        <p:spPr>
          <a:xfrm flipH="1">
            <a:off x="8607362" y="375651"/>
            <a:ext cx="2530313" cy="2303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61421B-343B-4EB8-8A19-563C68A00B6B}"/>
              </a:ext>
            </a:extLst>
          </p:cNvPr>
          <p:cNvCxnSpPr>
            <a:cxnSpLocks/>
          </p:cNvCxnSpPr>
          <p:nvPr/>
        </p:nvCxnSpPr>
        <p:spPr>
          <a:xfrm flipH="1">
            <a:off x="8604753" y="370175"/>
            <a:ext cx="1275188" cy="114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9AFD0-0860-486E-8619-90DE47642C1B}"/>
              </a:ext>
            </a:extLst>
          </p:cNvPr>
          <p:cNvCxnSpPr>
            <a:cxnSpLocks/>
          </p:cNvCxnSpPr>
          <p:nvPr/>
        </p:nvCxnSpPr>
        <p:spPr>
          <a:xfrm>
            <a:off x="8603885" y="371195"/>
            <a:ext cx="2568657" cy="2279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FA95FF-B3E7-470D-849C-3E13B0060419}"/>
              </a:ext>
            </a:extLst>
          </p:cNvPr>
          <p:cNvCxnSpPr>
            <a:cxnSpLocks/>
          </p:cNvCxnSpPr>
          <p:nvPr/>
        </p:nvCxnSpPr>
        <p:spPr>
          <a:xfrm>
            <a:off x="9881321" y="370137"/>
            <a:ext cx="1280576" cy="112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B072C-6180-4731-99AC-0B5152412C87}"/>
              </a:ext>
            </a:extLst>
          </p:cNvPr>
          <p:cNvCxnSpPr>
            <a:cxnSpLocks/>
          </p:cNvCxnSpPr>
          <p:nvPr/>
        </p:nvCxnSpPr>
        <p:spPr>
          <a:xfrm flipH="1">
            <a:off x="8599352" y="1492454"/>
            <a:ext cx="2558151" cy="2340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1192FA-17AA-42BE-8C6F-DF670C42B77C}"/>
              </a:ext>
            </a:extLst>
          </p:cNvPr>
          <p:cNvCxnSpPr>
            <a:cxnSpLocks/>
          </p:cNvCxnSpPr>
          <p:nvPr/>
        </p:nvCxnSpPr>
        <p:spPr>
          <a:xfrm>
            <a:off x="8592749" y="1512290"/>
            <a:ext cx="2591179" cy="2307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DA4E9D-CF15-481F-9E63-9EDA8821EC73}"/>
              </a:ext>
            </a:extLst>
          </p:cNvPr>
          <p:cNvCxnSpPr/>
          <p:nvPr/>
        </p:nvCxnSpPr>
        <p:spPr>
          <a:xfrm>
            <a:off x="10516945" y="942439"/>
            <a:ext cx="5422" cy="11488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DD9E5C-0D61-4EF9-A7D6-CDE6BE631151}"/>
              </a:ext>
            </a:extLst>
          </p:cNvPr>
          <p:cNvCxnSpPr/>
          <p:nvPr/>
        </p:nvCxnSpPr>
        <p:spPr>
          <a:xfrm>
            <a:off x="9242689" y="962187"/>
            <a:ext cx="5422" cy="11488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CB7DEA-EB80-4A19-A948-3013077F1B46}"/>
              </a:ext>
            </a:extLst>
          </p:cNvPr>
          <p:cNvCxnSpPr>
            <a:cxnSpLocks/>
          </p:cNvCxnSpPr>
          <p:nvPr/>
        </p:nvCxnSpPr>
        <p:spPr>
          <a:xfrm flipH="1">
            <a:off x="8619370" y="2647440"/>
            <a:ext cx="2553172" cy="2330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35CF3-F435-4C69-9A4C-769A893CD3F9}"/>
              </a:ext>
            </a:extLst>
          </p:cNvPr>
          <p:cNvCxnSpPr>
            <a:cxnSpLocks/>
          </p:cNvCxnSpPr>
          <p:nvPr/>
        </p:nvCxnSpPr>
        <p:spPr>
          <a:xfrm>
            <a:off x="8607984" y="2672883"/>
            <a:ext cx="2565725" cy="2294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3115CA-7755-4641-A0A6-4E1D7E78EEAC}"/>
              </a:ext>
            </a:extLst>
          </p:cNvPr>
          <p:cNvCxnSpPr>
            <a:cxnSpLocks/>
          </p:cNvCxnSpPr>
          <p:nvPr/>
        </p:nvCxnSpPr>
        <p:spPr>
          <a:xfrm flipH="1">
            <a:off x="8687972" y="3820176"/>
            <a:ext cx="2500350" cy="2248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D187FB-E2AE-4176-8D2C-F9B4D58DC4FB}"/>
              </a:ext>
            </a:extLst>
          </p:cNvPr>
          <p:cNvCxnSpPr>
            <a:cxnSpLocks/>
          </p:cNvCxnSpPr>
          <p:nvPr/>
        </p:nvCxnSpPr>
        <p:spPr>
          <a:xfrm>
            <a:off x="8593371" y="3830153"/>
            <a:ext cx="2544304" cy="2238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F917C9-98BF-4B11-BFA2-4C7581CF38C4}"/>
              </a:ext>
            </a:extLst>
          </p:cNvPr>
          <p:cNvCxnSpPr>
            <a:cxnSpLocks/>
          </p:cNvCxnSpPr>
          <p:nvPr/>
        </p:nvCxnSpPr>
        <p:spPr>
          <a:xfrm flipH="1">
            <a:off x="9917546" y="4967470"/>
            <a:ext cx="1259645" cy="1147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8FA438-E0A8-4ED2-857E-2ED429D2F7EC}"/>
              </a:ext>
            </a:extLst>
          </p:cNvPr>
          <p:cNvCxnSpPr/>
          <p:nvPr/>
        </p:nvCxnSpPr>
        <p:spPr>
          <a:xfrm>
            <a:off x="8620957" y="4973232"/>
            <a:ext cx="1301995" cy="1141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05F8C8-2BAC-48AE-826D-B98B9F34CE06}"/>
              </a:ext>
            </a:extLst>
          </p:cNvPr>
          <p:cNvCxnSpPr/>
          <p:nvPr/>
        </p:nvCxnSpPr>
        <p:spPr>
          <a:xfrm>
            <a:off x="10528953" y="3240852"/>
            <a:ext cx="5422" cy="11488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EA85ED-6312-4799-B60A-472F08664C61}"/>
              </a:ext>
            </a:extLst>
          </p:cNvPr>
          <p:cNvCxnSpPr/>
          <p:nvPr/>
        </p:nvCxnSpPr>
        <p:spPr>
          <a:xfrm>
            <a:off x="9254697" y="3260600"/>
            <a:ext cx="5422" cy="11488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4482B2-DF7E-4496-B970-E6B48A3B63B5}"/>
                  </a:ext>
                </a:extLst>
              </p:cNvPr>
              <p:cNvSpPr txBox="1"/>
              <p:nvPr/>
            </p:nvSpPr>
            <p:spPr>
              <a:xfrm rot="5400000">
                <a:off x="10363693" y="3688955"/>
                <a:ext cx="683127" cy="283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4482B2-DF7E-4496-B970-E6B48A3B6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363693" y="3688955"/>
                <a:ext cx="683127" cy="283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94022-12B3-4FCA-B974-AA5D711BB6FF}"/>
                  </a:ext>
                </a:extLst>
              </p:cNvPr>
              <p:cNvSpPr txBox="1"/>
              <p:nvPr/>
            </p:nvSpPr>
            <p:spPr>
              <a:xfrm rot="18904367">
                <a:off x="9731784" y="4417480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94022-12B3-4FCA-B974-AA5D711BB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4367">
                <a:off x="9731784" y="4417480"/>
                <a:ext cx="85298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8F1416-3A6C-4CA8-B42E-401EDEC44D18}"/>
                  </a:ext>
                </a:extLst>
              </p:cNvPr>
              <p:cNvSpPr txBox="1"/>
              <p:nvPr/>
            </p:nvSpPr>
            <p:spPr>
              <a:xfrm>
                <a:off x="7908199" y="4801939"/>
                <a:ext cx="728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8F1416-3A6C-4CA8-B42E-401EDEC4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199" y="4801939"/>
                <a:ext cx="72887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5BD60EBC-0924-48E7-BA24-23E467150987}"/>
              </a:ext>
            </a:extLst>
          </p:cNvPr>
          <p:cNvSpPr/>
          <p:nvPr/>
        </p:nvSpPr>
        <p:spPr>
          <a:xfrm>
            <a:off x="7766586" y="6232007"/>
            <a:ext cx="416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Maximally extended, non-extremal Kerr BH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F9BAD1-73C4-48EB-A9B9-3072817A701D}"/>
                  </a:ext>
                </a:extLst>
              </p:cNvPr>
              <p:cNvSpPr txBox="1"/>
              <p:nvPr/>
            </p:nvSpPr>
            <p:spPr>
              <a:xfrm>
                <a:off x="11173321" y="4790417"/>
                <a:ext cx="728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F9BAD1-73C4-48EB-A9B9-3072817A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321" y="4790417"/>
                <a:ext cx="7288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7CAC25-B4B1-45E0-87C1-3F273868E3A2}"/>
                  </a:ext>
                </a:extLst>
              </p:cNvPr>
              <p:cNvSpPr txBox="1"/>
              <p:nvPr/>
            </p:nvSpPr>
            <p:spPr>
              <a:xfrm>
                <a:off x="11161897" y="2464500"/>
                <a:ext cx="728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7CAC25-B4B1-45E0-87C1-3F273868E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897" y="2464500"/>
                <a:ext cx="7288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1D98EAB-CD15-4D3E-A23C-2665F76F8C80}"/>
                  </a:ext>
                </a:extLst>
              </p:cNvPr>
              <p:cNvSpPr txBox="1"/>
              <p:nvPr/>
            </p:nvSpPr>
            <p:spPr>
              <a:xfrm>
                <a:off x="7895913" y="2507609"/>
                <a:ext cx="728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1D98EAB-CD15-4D3E-A23C-2665F76F8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913" y="2507609"/>
                <a:ext cx="7288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6FE4-56F2-4547-99BC-CD7ABA8B8E01}"/>
                  </a:ext>
                </a:extLst>
              </p:cNvPr>
              <p:cNvSpPr txBox="1"/>
              <p:nvPr/>
            </p:nvSpPr>
            <p:spPr>
              <a:xfrm rot="19087591">
                <a:off x="9255672" y="4007403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6FE4-56F2-4547-99BC-CD7ABA8B8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87591">
                <a:off x="9255672" y="4007403"/>
                <a:ext cx="852983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EB5A39-6027-414F-9565-987208A9058D}"/>
                  </a:ext>
                </a:extLst>
              </p:cNvPr>
              <p:cNvSpPr txBox="1"/>
              <p:nvPr/>
            </p:nvSpPr>
            <p:spPr>
              <a:xfrm rot="2490976">
                <a:off x="9728549" y="4032622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EB5A39-6027-414F-9565-987208A90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0976">
                <a:off x="9728549" y="4032622"/>
                <a:ext cx="85298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1356FD-EE2D-4DD3-B780-B6FFF7210EF5}"/>
                  </a:ext>
                </a:extLst>
              </p:cNvPr>
              <p:cNvSpPr txBox="1"/>
              <p:nvPr/>
            </p:nvSpPr>
            <p:spPr>
              <a:xfrm rot="5400000">
                <a:off x="8738332" y="3679316"/>
                <a:ext cx="683127" cy="283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1356FD-EE2D-4DD3-B780-B6FFF7210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38332" y="3679316"/>
                <a:ext cx="683127" cy="2830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5616B5-4BE9-482A-82E7-60DBA01D698F}"/>
                  </a:ext>
                </a:extLst>
              </p:cNvPr>
              <p:cNvSpPr txBox="1"/>
              <p:nvPr/>
            </p:nvSpPr>
            <p:spPr>
              <a:xfrm rot="2630807">
                <a:off x="9272113" y="4463904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5616B5-4BE9-482A-82E7-60DBA01D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30807">
                <a:off x="9272113" y="4463904"/>
                <a:ext cx="852983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85ADD4-77C2-4796-824E-2BD2A2EAC848}"/>
                  </a:ext>
                </a:extLst>
              </p:cNvPr>
              <p:cNvSpPr txBox="1"/>
              <p:nvPr/>
            </p:nvSpPr>
            <p:spPr>
              <a:xfrm rot="19087591">
                <a:off x="9707097" y="3296197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85ADD4-77C2-4796-824E-2BD2A2EA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87591">
                <a:off x="9707097" y="3296197"/>
                <a:ext cx="852983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A41CC9-F1CF-483D-9F77-D4F78EBC2F9B}"/>
                  </a:ext>
                </a:extLst>
              </p:cNvPr>
              <p:cNvSpPr txBox="1"/>
              <p:nvPr/>
            </p:nvSpPr>
            <p:spPr>
              <a:xfrm rot="2490976">
                <a:off x="9264899" y="3335789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A41CC9-F1CF-483D-9F77-D4F78EBC2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0976">
                <a:off x="9264899" y="3335789"/>
                <a:ext cx="852983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53BC82-5FE6-48B9-A4AF-CC11B5A737D9}"/>
                  </a:ext>
                </a:extLst>
              </p:cNvPr>
              <p:cNvSpPr txBox="1"/>
              <p:nvPr/>
            </p:nvSpPr>
            <p:spPr>
              <a:xfrm rot="2630807">
                <a:off x="9724539" y="2891676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53BC82-5FE6-48B9-A4AF-CC11B5A7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30807">
                <a:off x="9724539" y="2891676"/>
                <a:ext cx="85298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15F3E-C797-46E8-9977-EA46C9AF8F10}"/>
                  </a:ext>
                </a:extLst>
              </p:cNvPr>
              <p:cNvSpPr txBox="1"/>
              <p:nvPr/>
            </p:nvSpPr>
            <p:spPr>
              <a:xfrm rot="18904367">
                <a:off x="9251137" y="2855345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15F3E-C797-46E8-9977-EA46C9AF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4367">
                <a:off x="9251137" y="2855345"/>
                <a:ext cx="852983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BFB1AD-E59B-47EE-9B4B-2A9537907B15}"/>
                  </a:ext>
                </a:extLst>
              </p:cNvPr>
              <p:cNvSpPr txBox="1"/>
              <p:nvPr/>
            </p:nvSpPr>
            <p:spPr>
              <a:xfrm rot="19031591">
                <a:off x="9710004" y="2110699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BFB1AD-E59B-47EE-9B4B-2A953790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31591">
                <a:off x="9710004" y="2110699"/>
                <a:ext cx="85298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F4BFC3A-213E-461B-9775-C9DD575E19C4}"/>
                  </a:ext>
                </a:extLst>
              </p:cNvPr>
              <p:cNvSpPr txBox="1"/>
              <p:nvPr/>
            </p:nvSpPr>
            <p:spPr>
              <a:xfrm rot="2652178">
                <a:off x="9311780" y="2168250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F4BFC3A-213E-461B-9775-C9DD575E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52178">
                <a:off x="9311780" y="2168250"/>
                <a:ext cx="85298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DE6289-1650-461C-A45E-571499D90B6C}"/>
                  </a:ext>
                </a:extLst>
              </p:cNvPr>
              <p:cNvSpPr txBox="1"/>
              <p:nvPr/>
            </p:nvSpPr>
            <p:spPr>
              <a:xfrm rot="2490976">
                <a:off x="9722862" y="1741742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DE6289-1650-461C-A45E-571499D9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0976">
                <a:off x="9722862" y="1741742"/>
                <a:ext cx="852983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7BFAA1-4824-4956-8772-40A4CA30765F}"/>
                  </a:ext>
                </a:extLst>
              </p:cNvPr>
              <p:cNvSpPr txBox="1"/>
              <p:nvPr/>
            </p:nvSpPr>
            <p:spPr>
              <a:xfrm rot="19087591">
                <a:off x="9243785" y="1721899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7BFAA1-4824-4956-8772-40A4CA30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87591">
                <a:off x="9243785" y="1721899"/>
                <a:ext cx="852983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D6540C-C12D-46AA-986A-C1DBBBB68EE3}"/>
                  </a:ext>
                </a:extLst>
              </p:cNvPr>
              <p:cNvSpPr txBox="1"/>
              <p:nvPr/>
            </p:nvSpPr>
            <p:spPr>
              <a:xfrm rot="5400000">
                <a:off x="10326526" y="1303111"/>
                <a:ext cx="683127" cy="283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D6540C-C12D-46AA-986A-C1DBBBB6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326526" y="1303111"/>
                <a:ext cx="683127" cy="2830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71F30B6-86BF-41A6-8F67-2F955F53E488}"/>
                  </a:ext>
                </a:extLst>
              </p:cNvPr>
              <p:cNvSpPr txBox="1"/>
              <p:nvPr/>
            </p:nvSpPr>
            <p:spPr>
              <a:xfrm rot="5400000">
                <a:off x="8768453" y="1369322"/>
                <a:ext cx="683127" cy="283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71F30B6-86BF-41A6-8F67-2F955F53E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68453" y="1369322"/>
                <a:ext cx="683127" cy="28304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0D290E6-D93B-44B2-B38C-999D71F2A6A1}"/>
                  </a:ext>
                </a:extLst>
              </p:cNvPr>
              <p:cNvSpPr txBox="1"/>
              <p:nvPr/>
            </p:nvSpPr>
            <p:spPr>
              <a:xfrm rot="19087591">
                <a:off x="9685083" y="968491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0D290E6-D93B-44B2-B38C-999D71F2A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87591">
                <a:off x="9685083" y="968491"/>
                <a:ext cx="852983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17EC94D-3E0F-4F2C-A396-37E4D35CFF3C}"/>
                  </a:ext>
                </a:extLst>
              </p:cNvPr>
              <p:cNvSpPr txBox="1"/>
              <p:nvPr/>
            </p:nvSpPr>
            <p:spPr>
              <a:xfrm rot="2490976">
                <a:off x="9282232" y="1023501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17EC94D-3E0F-4F2C-A396-37E4D35C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0976">
                <a:off x="9282232" y="1023501"/>
                <a:ext cx="85298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5B49ED-3111-4978-9ED2-475E949C16D6}"/>
                  </a:ext>
                </a:extLst>
              </p:cNvPr>
              <p:cNvSpPr txBox="1"/>
              <p:nvPr/>
            </p:nvSpPr>
            <p:spPr>
              <a:xfrm rot="19031591">
                <a:off x="9243229" y="551601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5B49ED-3111-4978-9ED2-475E949C1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31591">
                <a:off x="9243229" y="551601"/>
                <a:ext cx="852983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36D9A3B-B951-4428-AF36-5AE98A3A7320}"/>
                  </a:ext>
                </a:extLst>
              </p:cNvPr>
              <p:cNvSpPr txBox="1"/>
              <p:nvPr/>
            </p:nvSpPr>
            <p:spPr>
              <a:xfrm rot="2652178">
                <a:off x="9724078" y="575618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36D9A3B-B951-4428-AF36-5AE98A3A7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52178">
                <a:off x="9724078" y="575618"/>
                <a:ext cx="852983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944B05-6827-41F4-A851-1019969457AC}"/>
                  </a:ext>
                </a:extLst>
              </p:cNvPr>
              <p:cNvSpPr txBox="1"/>
              <p:nvPr/>
            </p:nvSpPr>
            <p:spPr>
              <a:xfrm rot="19087591">
                <a:off x="9723861" y="5579521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944B05-6827-41F4-A851-10199694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87591">
                <a:off x="9723861" y="5579521"/>
                <a:ext cx="852983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5582D6D-3C9E-4E8F-AB97-2012C8A1EF95}"/>
                  </a:ext>
                </a:extLst>
              </p:cNvPr>
              <p:cNvSpPr txBox="1"/>
              <p:nvPr/>
            </p:nvSpPr>
            <p:spPr>
              <a:xfrm rot="2490976">
                <a:off x="9304328" y="5623134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5582D6D-3C9E-4E8F-AB97-2012C8A1E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0976">
                <a:off x="9304328" y="5623134"/>
                <a:ext cx="852983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F4D5B3-F86C-4F18-BB64-89CCAFC9B240}"/>
                  </a:ext>
                </a:extLst>
              </p:cNvPr>
              <p:cNvSpPr txBox="1"/>
              <p:nvPr/>
            </p:nvSpPr>
            <p:spPr>
              <a:xfrm rot="19031591">
                <a:off x="9277207" y="5168946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F4D5B3-F86C-4F18-BB64-89CCAFC9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31591">
                <a:off x="9277207" y="5168946"/>
                <a:ext cx="852983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B0A210-4FC8-400C-BCB3-7A57025069AC}"/>
                  </a:ext>
                </a:extLst>
              </p:cNvPr>
              <p:cNvSpPr txBox="1"/>
              <p:nvPr/>
            </p:nvSpPr>
            <p:spPr>
              <a:xfrm rot="2652178">
                <a:off x="9714082" y="5193969"/>
                <a:ext cx="8529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B0A210-4FC8-400C-BCB3-7A570250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52178">
                <a:off x="9714082" y="5193969"/>
                <a:ext cx="852983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1A19ED-4060-43AF-AB35-84C36AE385C6}"/>
              </a:ext>
            </a:extLst>
          </p:cNvPr>
          <p:cNvCxnSpPr>
            <a:cxnSpLocks/>
          </p:cNvCxnSpPr>
          <p:nvPr/>
        </p:nvCxnSpPr>
        <p:spPr>
          <a:xfrm flipH="1">
            <a:off x="10541612" y="5542824"/>
            <a:ext cx="1315" cy="5717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A84E6C-D912-4D58-AB78-4C3E7F93BDEF}"/>
              </a:ext>
            </a:extLst>
          </p:cNvPr>
          <p:cNvCxnSpPr>
            <a:cxnSpLocks/>
          </p:cNvCxnSpPr>
          <p:nvPr/>
        </p:nvCxnSpPr>
        <p:spPr>
          <a:xfrm flipH="1">
            <a:off x="9263393" y="5548745"/>
            <a:ext cx="1315" cy="5717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5DE6FE-DD11-41B3-A419-C32CE716CC59}"/>
              </a:ext>
            </a:extLst>
          </p:cNvPr>
          <p:cNvCxnSpPr>
            <a:cxnSpLocks/>
          </p:cNvCxnSpPr>
          <p:nvPr/>
        </p:nvCxnSpPr>
        <p:spPr>
          <a:xfrm>
            <a:off x="2224784" y="5872899"/>
            <a:ext cx="4194870" cy="0"/>
          </a:xfrm>
          <a:prstGeom prst="straightConnector1">
            <a:avLst/>
          </a:prstGeom>
          <a:ln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686FD7-137E-432E-BD20-A90C1184941F}"/>
                  </a:ext>
                </a:extLst>
              </p:cNvPr>
              <p:cNvSpPr/>
              <p:nvPr/>
            </p:nvSpPr>
            <p:spPr>
              <a:xfrm>
                <a:off x="6199465" y="548371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686FD7-137E-432E-BD20-A90C1184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65" y="5483716"/>
                <a:ext cx="365806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C277778-2A80-4004-AF35-8D82E6AD7181}"/>
                  </a:ext>
                </a:extLst>
              </p:cNvPr>
              <p:cNvSpPr/>
              <p:nvPr/>
            </p:nvSpPr>
            <p:spPr>
              <a:xfrm>
                <a:off x="2087851" y="547138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C277778-2A80-4004-AF35-8D82E6AD7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51" y="5471380"/>
                <a:ext cx="365806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2836148-D0BE-4AA7-8102-759196BD7C98}"/>
              </a:ext>
            </a:extLst>
          </p:cNvPr>
          <p:cNvSpPr/>
          <p:nvPr/>
        </p:nvSpPr>
        <p:spPr>
          <a:xfrm>
            <a:off x="5687530" y="5910681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Extremal Kerr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C2A309-B01D-4DA2-A638-E8D39BC8E113}"/>
              </a:ext>
            </a:extLst>
          </p:cNvPr>
          <p:cNvSpPr/>
          <p:nvPr/>
        </p:nvSpPr>
        <p:spPr>
          <a:xfrm>
            <a:off x="1649073" y="5905087"/>
            <a:ext cx="147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Schwarzschild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A87509-FA34-4640-901D-A3C119DFCA54}"/>
              </a:ext>
            </a:extLst>
          </p:cNvPr>
          <p:cNvGrpSpPr/>
          <p:nvPr/>
        </p:nvGrpSpPr>
        <p:grpSpPr>
          <a:xfrm>
            <a:off x="279148" y="1610152"/>
            <a:ext cx="7503849" cy="4632743"/>
            <a:chOff x="518033" y="1619931"/>
            <a:chExt cx="7503849" cy="4632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D9B3F4-F1DF-47A5-AC99-6F7157DD1B76}"/>
                    </a:ext>
                  </a:extLst>
                </p:cNvPr>
                <p:cNvSpPr txBox="1"/>
                <p:nvPr/>
              </p:nvSpPr>
              <p:spPr>
                <a:xfrm>
                  <a:off x="518033" y="1619931"/>
                  <a:ext cx="7503849" cy="4632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𝑀𝑟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𝑀𝑟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𝑀𝑟𝑎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en-US" sz="2400" b="0" dirty="0">
                    <a:solidFill>
                      <a:srgbClr val="70AD47"/>
                    </a:solidFill>
                    <a:latin typeface="+mj-lt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sz="1050" b="0" i="0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 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US" sz="2000" b="0" dirty="0">
                    <a:latin typeface="+mj-lt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sz="1200" b="0" dirty="0">
                    <a:latin typeface="+mj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b="0" dirty="0">
                      <a:latin typeface="+mj-lt"/>
                    </a:rPr>
                    <a:t>   Event horizon (EH):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US" sz="2400" dirty="0">
                    <a:latin typeface="+mj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latin typeface="+mj-lt"/>
                    </a:rPr>
                    <a:t>  Inner horizon (IH):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US" sz="2400" dirty="0">
                    <a:latin typeface="+mj-lt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D9B3F4-F1DF-47A5-AC99-6F7157DD1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33" y="1619931"/>
                  <a:ext cx="7503849" cy="4632743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F0AFE03-9152-410B-B59E-2F2DA8C6B0E7}"/>
                    </a:ext>
                  </a:extLst>
                </p:cNvPr>
                <p:cNvSpPr txBox="1"/>
                <p:nvPr/>
              </p:nvSpPr>
              <p:spPr>
                <a:xfrm>
                  <a:off x="825938" y="1788415"/>
                  <a:ext cx="632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F0AFE03-9152-410B-B59E-2F2DA8C6B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38" y="1788415"/>
                  <a:ext cx="632810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62A6B85-362F-4A75-9789-F434CA5431CB}"/>
                  </a:ext>
                </a:extLst>
              </p:cNvPr>
              <p:cNvSpPr txBox="1"/>
              <p:nvPr/>
            </p:nvSpPr>
            <p:spPr>
              <a:xfrm>
                <a:off x="1091698" y="5288461"/>
                <a:ext cx="65181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62A6B85-362F-4A75-9789-F434CA54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98" y="5288461"/>
                <a:ext cx="6518156" cy="64633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ight Brace 83">
            <a:extLst>
              <a:ext uri="{FF2B5EF4-FFF2-40B4-BE49-F238E27FC236}">
                <a16:creationId xmlns:a16="http://schemas.microsoft.com/office/drawing/2014/main" id="{9558A292-8F3D-480B-AA8D-D563881F63EC}"/>
              </a:ext>
            </a:extLst>
          </p:cNvPr>
          <p:cNvSpPr/>
          <p:nvPr/>
        </p:nvSpPr>
        <p:spPr>
          <a:xfrm flipH="1">
            <a:off x="1210478" y="3963323"/>
            <a:ext cx="232776" cy="1182489"/>
          </a:xfrm>
          <a:prstGeom prst="rightBrace">
            <a:avLst>
              <a:gd name="adj1" fmla="val 787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1BA8C4-4E38-42D5-A26B-C0DA9BA5078B}"/>
                  </a:ext>
                </a:extLst>
              </p:cNvPr>
              <p:cNvSpPr txBox="1"/>
              <p:nvPr/>
            </p:nvSpPr>
            <p:spPr>
              <a:xfrm>
                <a:off x="18856" y="4353178"/>
                <a:ext cx="1224085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1BA8C4-4E38-42D5-A26B-C0DA9BA5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" y="4353178"/>
                <a:ext cx="1224085" cy="404983"/>
              </a:xfrm>
              <a:prstGeom prst="rect">
                <a:avLst/>
              </a:prstGeom>
              <a:blipFill>
                <a:blip r:embed="rId3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B97ECE-6480-4015-AE07-F91446E1CEF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570913" y="121517"/>
            <a:ext cx="4362968" cy="6152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5121A5-5C80-473D-831F-C80185FDDA40}"/>
                  </a:ext>
                </a:extLst>
              </p:cNvPr>
              <p:cNvSpPr/>
              <p:nvPr/>
            </p:nvSpPr>
            <p:spPr>
              <a:xfrm>
                <a:off x="485876" y="1120578"/>
                <a:ext cx="7661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j-lt"/>
                  </a:rPr>
                  <a:t>Rotating, isolated black hole of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+mj-lt"/>
                  </a:rPr>
                  <a:t> and angular momentum per unit mass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5121A5-5C80-473D-831F-C80185FDD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6" y="1120578"/>
                <a:ext cx="7661969" cy="369332"/>
              </a:xfrm>
              <a:prstGeom prst="rect">
                <a:avLst/>
              </a:prstGeom>
              <a:blipFill>
                <a:blip r:embed="rId40"/>
                <a:stretch>
                  <a:fillRect l="-716"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E4A42F22-20E7-4D71-8B12-553F7F87CF36}"/>
              </a:ext>
            </a:extLst>
          </p:cNvPr>
          <p:cNvSpPr/>
          <p:nvPr/>
        </p:nvSpPr>
        <p:spPr>
          <a:xfrm rot="2674968">
            <a:off x="9774238" y="2430114"/>
            <a:ext cx="1021665" cy="232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I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E7B357F-9C11-8874-B44F-D4A5B00F2AEE}"/>
              </a:ext>
            </a:extLst>
          </p:cNvPr>
          <p:cNvSpPr txBox="1"/>
          <p:nvPr/>
        </p:nvSpPr>
        <p:spPr>
          <a:xfrm>
            <a:off x="10149353" y="3912393"/>
            <a:ext cx="1181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Exterior universe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3047B-C7C9-7207-AB11-51A8DDBDDBAA}"/>
              </a:ext>
            </a:extLst>
          </p:cNvPr>
          <p:cNvSpPr txBox="1"/>
          <p:nvPr/>
        </p:nvSpPr>
        <p:spPr>
          <a:xfrm>
            <a:off x="9132406" y="3030252"/>
            <a:ext cx="1181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Black hole interior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0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4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E72-D81D-4337-AA07-15D2401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2" y="2333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/>
              <p:nvPr/>
            </p:nvSpPr>
            <p:spPr>
              <a:xfrm>
                <a:off x="1256271" y="1234479"/>
                <a:ext cx="10303935" cy="262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Minimally-coupled massless scalar quantum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Klein-Gordon: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D9B3F4-F1DF-47A5-AC99-6F7157DD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71" y="1234479"/>
                <a:ext cx="10303935" cy="2628155"/>
              </a:xfrm>
              <a:prstGeom prst="rect">
                <a:avLst/>
              </a:prstGeom>
              <a:blipFill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B89A36-C46A-4A48-BFE9-716119642A0F}"/>
                  </a:ext>
                </a:extLst>
              </p:cNvPr>
              <p:cNvSpPr/>
              <p:nvPr/>
            </p:nvSpPr>
            <p:spPr>
              <a:xfrm>
                <a:off x="4487412" y="2321298"/>
                <a:ext cx="1920827" cy="53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◻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B89A36-C46A-4A48-BFE9-716119642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12" y="2321298"/>
                <a:ext cx="1920827" cy="534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230EEB9-9C49-4318-B352-D494568FB293}"/>
              </a:ext>
            </a:extLst>
          </p:cNvPr>
          <p:cNvGrpSpPr/>
          <p:nvPr/>
        </p:nvGrpSpPr>
        <p:grpSpPr>
          <a:xfrm>
            <a:off x="4199630" y="2820079"/>
            <a:ext cx="1489891" cy="896794"/>
            <a:chOff x="3349025" y="2974058"/>
            <a:chExt cx="1489891" cy="896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497BEF-6C83-4354-ACF1-F7AB3C199052}"/>
                </a:ext>
              </a:extLst>
            </p:cNvPr>
            <p:cNvSpPr/>
            <p:nvPr/>
          </p:nvSpPr>
          <p:spPr>
            <a:xfrm>
              <a:off x="3349025" y="3224521"/>
              <a:ext cx="14898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covariant </a:t>
              </a:r>
              <a:r>
                <a:rPr lang="en-US" dirty="0" err="1">
                  <a:latin typeface="+mj-lt"/>
                </a:rPr>
                <a:t>d’Alembertian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47729C-79C4-4932-A8F1-9D040BF1CCFF}"/>
                </a:ext>
              </a:extLst>
            </p:cNvPr>
            <p:cNvCxnSpPr/>
            <p:nvPr/>
          </p:nvCxnSpPr>
          <p:spPr>
            <a:xfrm flipV="1">
              <a:off x="4093971" y="2974058"/>
              <a:ext cx="0" cy="29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9D9C7D-51F1-4B82-8B90-4221EC2609B6}"/>
              </a:ext>
            </a:extLst>
          </p:cNvPr>
          <p:cNvGrpSpPr/>
          <p:nvPr/>
        </p:nvGrpSpPr>
        <p:grpSpPr>
          <a:xfrm>
            <a:off x="1543157" y="4180881"/>
            <a:ext cx="9020933" cy="2514086"/>
            <a:chOff x="866739" y="3744458"/>
            <a:chExt cx="10446540" cy="2514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12460AA-27EF-4937-B4D9-B3C5B2EFC494}"/>
                    </a:ext>
                  </a:extLst>
                </p:cNvPr>
                <p:cNvSpPr/>
                <p:nvPr/>
              </p:nvSpPr>
              <p:spPr>
                <a:xfrm>
                  <a:off x="1503199" y="3744458"/>
                  <a:ext cx="9810080" cy="25140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𝑎𝑀𝑟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𝜕𝜃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12460AA-27EF-4937-B4D9-B3C5B2EFC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199" y="3744458"/>
                  <a:ext cx="9810080" cy="2514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A01D719-914E-42B9-896A-231C8CF66433}"/>
                    </a:ext>
                  </a:extLst>
                </p:cNvPr>
                <p:cNvSpPr txBox="1"/>
                <p:nvPr/>
              </p:nvSpPr>
              <p:spPr>
                <a:xfrm>
                  <a:off x="866739" y="4361973"/>
                  <a:ext cx="100192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A01D719-914E-42B9-896A-231C8CF66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39" y="4361973"/>
                  <a:ext cx="100192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51E90B-A89F-4FAB-A91D-2CB9E04A9D35}"/>
              </a:ext>
            </a:extLst>
          </p:cNvPr>
          <p:cNvSpPr txBox="1"/>
          <p:nvPr/>
        </p:nvSpPr>
        <p:spPr>
          <a:xfrm>
            <a:off x="1256271" y="3862634"/>
            <a:ext cx="7137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Teukolsky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equation: (on Kerr background)</a:t>
            </a:r>
            <a:endParaRPr lang="en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2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8.6|12|9|3.8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9.6|2.3|1.1|20.9|3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4|2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9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1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7|2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6.4|5.6|9.9|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2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.6|3.9|6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8.1|2.2|6.9|2.8|2.4|17.2|1.3|26.6|2.6|5.3|2.2|23.9|18.5|28|13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3|3.3|2.8|12.6|7.5|5.7|12.1|8.5|8.7|3|3.8|2.6|12.9|18.8|10.1|30.9|7|4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4.3|1.7|4.6|2.2|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8.8|1|3.5|18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28.1|8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3.4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.9|2.6|1|0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73073</TotalTime>
  <Words>3521</Words>
  <Application>Microsoft Office PowerPoint</Application>
  <PresentationFormat>Widescreen</PresentationFormat>
  <Paragraphs>701</Paragraphs>
  <Slides>49</Slides>
  <Notes>45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High Tower Text</vt:lpstr>
      <vt:lpstr>Script MT Bold</vt:lpstr>
      <vt:lpstr>Times New Roman</vt:lpstr>
      <vt:lpstr>Office Theme</vt:lpstr>
      <vt:lpstr>Semiclassical energy fluxes at the inner horizon of a rotating black hole</vt:lpstr>
      <vt:lpstr>PowerPoint Presentation</vt:lpstr>
      <vt:lpstr>PowerPoint Presentation</vt:lpstr>
      <vt:lpstr>In this talk:</vt:lpstr>
      <vt:lpstr>Motivation</vt:lpstr>
      <vt:lpstr>Previous analytical works on the CH divergence</vt:lpstr>
      <vt:lpstr>The semi-classical formulation of GR</vt:lpstr>
      <vt:lpstr>Kerr metric</vt:lpstr>
      <vt:lpstr>The field</vt:lpstr>
      <vt:lpstr>Field decomposition</vt:lpstr>
      <vt:lpstr>The radial equation</vt:lpstr>
      <vt:lpstr>The effective potential</vt:lpstr>
      <vt:lpstr>In this talk:</vt:lpstr>
      <vt:lpstr>The field</vt:lpstr>
      <vt:lpstr>PowerPoint Presentation</vt:lpstr>
      <vt:lpstr>PowerPoint Presentation</vt:lpstr>
      <vt:lpstr>In this talk:</vt:lpstr>
      <vt:lpstr>The bare (naïve) stress-energy tensor (in minimal coupling)</vt:lpstr>
      <vt:lpstr>The flux components</vt:lpstr>
      <vt:lpstr>Bare flux expressions at the inner horizon</vt:lpstr>
      <vt:lpstr>PowerPoint Presentation</vt:lpstr>
      <vt:lpstr>PowerPoint Presentation</vt:lpstr>
      <vt:lpstr>In this talk:</vt:lpstr>
      <vt:lpstr>Regularization in curved spacetime: Point-splitting</vt:lpstr>
      <vt:lpstr>Renormalization by state subtraction</vt:lpstr>
      <vt:lpstr>PowerPoint Presentation</vt:lpstr>
      <vt:lpstr>Motivation for reference state:  Unruh behavior at event horizon</vt:lpstr>
      <vt:lpstr>The negative mass universe</vt:lpstr>
      <vt:lpstr>PowerPoint Presentation</vt:lpstr>
      <vt:lpstr>PowerPoint Presentation</vt:lpstr>
      <vt:lpstr>PowerPoint Presentation</vt:lpstr>
      <vt:lpstr>Computing ⟨T ̂_uu^- ⟩_ren^U from ⟨T ̂_vv^- ⟩_ren^U </vt:lpstr>
      <vt:lpstr>In this talk:</vt:lpstr>
      <vt:lpstr>Polar (θ=0) IH fluxes vs. BH spin a/M</vt:lpstr>
      <vt:lpstr>PowerPoint Presentation</vt:lpstr>
      <vt:lpstr>PowerPoint Presentation</vt:lpstr>
      <vt:lpstr>PowerPoint Presentation</vt:lpstr>
      <vt:lpstr>IH fluxes at a/M=0.8 vs. polar angle θ</vt:lpstr>
      <vt:lpstr>PowerPoint Presentation</vt:lpstr>
      <vt:lpstr>Point-splitting fluxes approaching their IH values (a/M=0.8, θ=0)</vt:lpstr>
      <vt:lpstr>Point-splitting fluxes between the horizons (a/M=0.8, θ=0)</vt:lpstr>
      <vt:lpstr>Polar (θ=0) fluxes on approaching extremality</vt:lpstr>
      <vt:lpstr>Near extremality (a/M→1, θ=0)</vt:lpstr>
      <vt:lpstr>〖Δ⟨ϕ^2 ⟩〗^H⋅(ln⁡δr )^2 vs. ln⁡δr in RN:  state-subtraction and θ-splitting results Testing our method off the horizon (in RN)</vt:lpstr>
      <vt:lpstr>In this talk:</vt:lpstr>
      <vt:lpstr>(Very) preliminary implications to backreaction</vt:lpstr>
      <vt:lpstr>Summary</vt:lpstr>
      <vt:lpstr>In the future: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quantum effects inside black holes</dc:title>
  <dc:creator>Noa Zilberman</dc:creator>
  <cp:lastModifiedBy>Noa Zilberman</cp:lastModifiedBy>
  <cp:revision>350</cp:revision>
  <cp:lastPrinted>2022-05-10T16:39:09Z</cp:lastPrinted>
  <dcterms:created xsi:type="dcterms:W3CDTF">2019-02-01T17:09:01Z</dcterms:created>
  <dcterms:modified xsi:type="dcterms:W3CDTF">2022-07-05T07:52:28Z</dcterms:modified>
</cp:coreProperties>
</file>