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58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4067F8-143F-4E0F-8AC5-39A79BF87888}">
          <p14:sldIdLst>
            <p14:sldId id="257"/>
            <p14:sldId id="260"/>
            <p14:sldId id="258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A29A6-CA98-48C0-92B8-C47B7A286FF8}" type="datetimeFigureOut">
              <a:rPr lang="en-US" smtClean="0"/>
              <a:t>05-Jul-22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16451-F68C-4474-8053-9D8BDBFE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BE62A7-CBBF-4BF1-8391-5FACADA0EB13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1CD-1042-40E7-BA59-DEFCF2C2F1A6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520D1B-15D0-4347-B685-5A34BE288060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CA44-21F7-4BE9-B8B8-34AB0A8929C1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E9B1D9-99E5-400B-9766-AC184A286379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8594-0049-4E41-9944-2C55E4C59A2E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801-66AB-4292-8C61-BA996A8AAB70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0190-AA46-49C3-B2F9-BF3A65BC5389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1200-7067-4CAF-ACD3-4DDE0FF07BCF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290C95E-2E92-4798-A6FF-2ED8126E4C92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D4B-D211-49BD-A746-0F5B810704AE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C9CA7CD-D359-46C6-91A5-4D667129D2C1}" type="datetime1">
              <a:rPr lang="en-US" smtClean="0"/>
              <a:t>05-Jul-22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40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8742-CEAE-47AB-9DE5-C8FD219A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Perturbations of spinning black holes beyond gr: modified teukolsky equation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D3C1C-6A1D-498F-BEBD-982D9E5FE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3084023"/>
            <a:ext cx="10993546" cy="325027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rgbClr val="FFFF00"/>
                </a:solidFill>
              </a:rPr>
              <a:t>Pratik k. Wagle </a:t>
            </a:r>
            <a:endParaRPr lang="en-IN" sz="1900" dirty="0">
              <a:solidFill>
                <a:schemeClr val="bg1"/>
              </a:solidFill>
            </a:endParaRPr>
          </a:p>
          <a:p>
            <a:pPr algn="ctr"/>
            <a:r>
              <a:rPr lang="en-IN" dirty="0">
                <a:solidFill>
                  <a:schemeClr val="bg1"/>
                </a:solidFill>
              </a:rPr>
              <a:t>With </a:t>
            </a:r>
            <a:r>
              <a:rPr lang="en-IN" dirty="0" err="1">
                <a:solidFill>
                  <a:schemeClr val="bg1"/>
                </a:solidFill>
              </a:rPr>
              <a:t>dongjun</a:t>
            </a:r>
            <a:r>
              <a:rPr lang="en-IN" dirty="0">
                <a:solidFill>
                  <a:schemeClr val="bg1"/>
                </a:solidFill>
              </a:rPr>
              <a:t> li, Nicolas Yunes &amp; </a:t>
            </a:r>
            <a:r>
              <a:rPr lang="en-IN" dirty="0" err="1">
                <a:solidFill>
                  <a:schemeClr val="bg1"/>
                </a:solidFill>
              </a:rPr>
              <a:t>yanbei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chen</a:t>
            </a:r>
            <a:endParaRPr lang="en-IN" dirty="0">
              <a:solidFill>
                <a:schemeClr val="bg1"/>
              </a:solidFill>
            </a:endParaRPr>
          </a:p>
          <a:p>
            <a:pPr algn="ctr"/>
            <a:r>
              <a:rPr lang="en-IN" dirty="0" err="1">
                <a:solidFill>
                  <a:schemeClr val="bg1"/>
                </a:solidFill>
              </a:rPr>
              <a:t>Arxiv</a:t>
            </a:r>
            <a:r>
              <a:rPr lang="en-IN" dirty="0">
                <a:solidFill>
                  <a:schemeClr val="bg1"/>
                </a:solidFill>
              </a:rPr>
              <a:t>: 2206.10652</a:t>
            </a:r>
          </a:p>
          <a:p>
            <a:pPr algn="ctr"/>
            <a:endParaRPr lang="en-IN" dirty="0">
              <a:solidFill>
                <a:schemeClr val="bg1"/>
              </a:solidFill>
            </a:endParaRPr>
          </a:p>
          <a:p>
            <a:pPr algn="ctr"/>
            <a:r>
              <a:rPr lang="en-IN" dirty="0">
                <a:solidFill>
                  <a:schemeClr val="bg1"/>
                </a:solidFill>
              </a:rPr>
              <a:t>Illinois center for advanced studies of the universe, </a:t>
            </a:r>
          </a:p>
          <a:p>
            <a:pPr algn="ctr"/>
            <a:r>
              <a:rPr lang="en-IN" dirty="0">
                <a:solidFill>
                  <a:schemeClr val="bg1"/>
                </a:solidFill>
              </a:rPr>
              <a:t>Dept. of physics, University of Illinois at Urbana Champaign, USA </a:t>
            </a:r>
          </a:p>
          <a:p>
            <a:pPr algn="ctr"/>
            <a:endParaRPr lang="en-IN" dirty="0">
              <a:solidFill>
                <a:schemeClr val="bg1"/>
              </a:solidFill>
            </a:endParaRPr>
          </a:p>
          <a:p>
            <a:pPr algn="ctr"/>
            <a:r>
              <a:rPr lang="en-IN" sz="1200" dirty="0">
                <a:solidFill>
                  <a:schemeClr val="bg1"/>
                </a:solidFill>
              </a:rPr>
              <a:t>23</a:t>
            </a:r>
            <a:r>
              <a:rPr lang="en-IN" sz="1200" baseline="30000" dirty="0">
                <a:solidFill>
                  <a:schemeClr val="bg1"/>
                </a:solidFill>
              </a:rPr>
              <a:t>rd</a:t>
            </a:r>
            <a:r>
              <a:rPr lang="en-IN" sz="1200" dirty="0">
                <a:solidFill>
                  <a:schemeClr val="bg1"/>
                </a:solidFill>
              </a:rPr>
              <a:t> international conference on general relativity and gravitation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</a:rPr>
              <a:t>Beijing China, 5</a:t>
            </a:r>
            <a:r>
              <a:rPr lang="en-IN" sz="1200" baseline="30000" dirty="0">
                <a:solidFill>
                  <a:schemeClr val="bg1"/>
                </a:solidFill>
              </a:rPr>
              <a:t>th</a:t>
            </a:r>
            <a:r>
              <a:rPr lang="en-IN" sz="1200" dirty="0">
                <a:solidFill>
                  <a:schemeClr val="bg1"/>
                </a:solidFill>
              </a:rPr>
              <a:t> July 2022</a:t>
            </a:r>
          </a:p>
        </p:txBody>
      </p:sp>
    </p:spTree>
    <p:extLst>
      <p:ext uri="{BB962C8B-B14F-4D97-AF65-F5344CB8AC3E}">
        <p14:creationId xmlns:p14="http://schemas.microsoft.com/office/powerpoint/2010/main" val="165469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EB68-95A7-4293-94EC-8ACE4C1E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What are QuasiNormal modes (QNM)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B3403-D104-401F-961B-60BED3536EF4}"/>
              </a:ext>
            </a:extLst>
          </p:cNvPr>
          <p:cNvSpPr txBox="1"/>
          <p:nvPr/>
        </p:nvSpPr>
        <p:spPr>
          <a:xfrm>
            <a:off x="581192" y="2323407"/>
            <a:ext cx="479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Realistic counterpart of a normal mode</a:t>
            </a:r>
          </a:p>
        </p:txBody>
      </p:sp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9A137503-A878-4A98-B322-1ABCC0A3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02" y="3059389"/>
            <a:ext cx="2424995" cy="1434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BA0E2-D0C3-4C2A-B9DD-32A1ED46FB50}"/>
              </a:ext>
            </a:extLst>
          </p:cNvPr>
          <p:cNvSpPr txBox="1"/>
          <p:nvPr/>
        </p:nvSpPr>
        <p:spPr>
          <a:xfrm>
            <a:off x="1600037" y="4645384"/>
            <a:ext cx="155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Normal mode</a:t>
            </a:r>
          </a:p>
        </p:txBody>
      </p:sp>
      <p:pic>
        <p:nvPicPr>
          <p:cNvPr id="8" name="Picture 7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4D72B3F7-686D-40A9-B986-7BBD7932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165" y="3059390"/>
            <a:ext cx="2777242" cy="1434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5AC1FF-92DD-4444-BA9A-08DFBE5BEC9D}"/>
              </a:ext>
            </a:extLst>
          </p:cNvPr>
          <p:cNvSpPr txBox="1"/>
          <p:nvPr/>
        </p:nvSpPr>
        <p:spPr>
          <a:xfrm>
            <a:off x="4333009" y="4645384"/>
            <a:ext cx="20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Quasinormal</a:t>
            </a:r>
            <a:r>
              <a:rPr lang="en-IN" dirty="0"/>
              <a:t> mode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8E9C94-61B6-438E-B4A2-A9B44D65D53F}"/>
              </a:ext>
            </a:extLst>
          </p:cNvPr>
          <p:cNvSpPr txBox="1"/>
          <p:nvPr/>
        </p:nvSpPr>
        <p:spPr>
          <a:xfrm>
            <a:off x="581192" y="5165922"/>
            <a:ext cx="4085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Example:  Tap a glass with a spoon.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CE08D-B2A1-4DFA-9C2A-2E77787CCF8E}"/>
              </a:ext>
            </a:extLst>
          </p:cNvPr>
          <p:cNvSpPr txBox="1"/>
          <p:nvPr/>
        </p:nvSpPr>
        <p:spPr>
          <a:xfrm>
            <a:off x="7676804" y="2354185"/>
            <a:ext cx="369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Object of Interest: Black Holes (BH)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5D982D-7542-484F-B53E-4B0EEE5E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945"/>
            <a:ext cx="6917210" cy="365125"/>
          </a:xfrm>
        </p:spPr>
        <p:txBody>
          <a:bodyPr/>
          <a:lstStyle/>
          <a:p>
            <a:r>
              <a:rPr lang="en-US" dirty="0"/>
              <a:t>Pratik K. Wagle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B1D22-F5D6-4049-BAA0-3E716D28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77944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9" name="Picture 18" descr="A picture containing green, tableware&#10;&#10;Description automatically generated">
            <a:extLst>
              <a:ext uri="{FF2B5EF4-FFF2-40B4-BE49-F238E27FC236}">
                <a16:creationId xmlns:a16="http://schemas.microsoft.com/office/drawing/2014/main" id="{EFDB5848-4DA0-42D8-975D-5C40CD96F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946" y="2730846"/>
            <a:ext cx="4876800" cy="39528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C2448FF-193E-4C53-B7E3-265C7E6024FB}"/>
              </a:ext>
            </a:extLst>
          </p:cNvPr>
          <p:cNvGrpSpPr/>
          <p:nvPr/>
        </p:nvGrpSpPr>
        <p:grpSpPr>
          <a:xfrm>
            <a:off x="601083" y="5570097"/>
            <a:ext cx="4886657" cy="1090409"/>
            <a:chOff x="556856" y="5535122"/>
            <a:chExt cx="4886657" cy="1090409"/>
          </a:xfrm>
          <a:solidFill>
            <a:schemeClr val="bg1"/>
          </a:solidFill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5A1F98-0D87-48CB-8368-654711F36054}"/>
                </a:ext>
              </a:extLst>
            </p:cNvPr>
            <p:cNvSpPr txBox="1"/>
            <p:nvPr/>
          </p:nvSpPr>
          <p:spPr>
            <a:xfrm>
              <a:off x="556856" y="5566032"/>
              <a:ext cx="1812873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IN" dirty="0"/>
                <a:t>Mathematically,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E284AA0-997E-4632-BF70-5D0D6E368F74}"/>
                    </a:ext>
                  </a:extLst>
                </p:cNvPr>
                <p:cNvSpPr txBox="1"/>
                <p:nvPr/>
              </p:nvSpPr>
              <p:spPr>
                <a:xfrm>
                  <a:off x="2058189" y="5535122"/>
                  <a:ext cx="2446489" cy="3853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bSup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E284AA0-997E-4632-BF70-5D0D6E368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8189" y="5535122"/>
                  <a:ext cx="2446489" cy="385362"/>
                </a:xfrm>
                <a:prstGeom prst="rect">
                  <a:avLst/>
                </a:prstGeom>
                <a:blipFill>
                  <a:blip r:embed="rId6"/>
                  <a:stretch>
                    <a:fillRect b="-47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0CDD729-C826-4DD6-8947-8345623AFD57}"/>
                    </a:ext>
                  </a:extLst>
                </p:cNvPr>
                <p:cNvSpPr txBox="1"/>
                <p:nvPr/>
              </p:nvSpPr>
              <p:spPr>
                <a:xfrm>
                  <a:off x="1731880" y="5979200"/>
                  <a:ext cx="3711633" cy="64633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IN" b="0" dirty="0"/>
                    <a:t>Re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IN" dirty="0"/>
                    <a:t>Oscillation frequency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IN" dirty="0" err="1"/>
                    <a:t>Im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a14:m>
                  <a:r>
                    <a:rPr lang="en-IN" dirty="0"/>
                    <a:t> Damping/Decay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0CDD729-C826-4DD6-8947-8345623AFD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880" y="5979200"/>
                  <a:ext cx="3711633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985" t="-5660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733D55-BFD0-4853-9B0E-56881F6E243C}"/>
              </a:ext>
            </a:extLst>
          </p:cNvPr>
          <p:cNvGrpSpPr/>
          <p:nvPr/>
        </p:nvGrpSpPr>
        <p:grpSpPr>
          <a:xfrm>
            <a:off x="392468" y="1878562"/>
            <a:ext cx="6213835" cy="4239217"/>
            <a:chOff x="6722533" y="1998428"/>
            <a:chExt cx="5173537" cy="4239217"/>
          </a:xfrm>
        </p:grpSpPr>
        <p:pic>
          <p:nvPicPr>
            <p:cNvPr id="20" name="Picture 19" descr="Chart, histogram&#10;&#10;Description automatically generated">
              <a:extLst>
                <a:ext uri="{FF2B5EF4-FFF2-40B4-BE49-F238E27FC236}">
                  <a16:creationId xmlns:a16="http://schemas.microsoft.com/office/drawing/2014/main" id="{25C30926-F6D6-49AE-B58A-23A885C20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678"/>
            <a:stretch/>
          </p:blipFill>
          <p:spPr>
            <a:xfrm>
              <a:off x="6722533" y="1998428"/>
              <a:ext cx="5173537" cy="423921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4C1C32-B98C-42ED-9F82-40228C9A3043}"/>
                </a:ext>
              </a:extLst>
            </p:cNvPr>
            <p:cNvSpPr txBox="1"/>
            <p:nvPr/>
          </p:nvSpPr>
          <p:spPr>
            <a:xfrm>
              <a:off x="7669359" y="2388117"/>
              <a:ext cx="1710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>
                  <a:solidFill>
                    <a:srgbClr val="00B0F0"/>
                  </a:solidFill>
                  <a:effectLst/>
                </a:rPr>
                <a:t>e.g. </a:t>
              </a:r>
              <a:r>
                <a:rPr lang="en-IN" sz="1200" dirty="0" err="1">
                  <a:solidFill>
                    <a:srgbClr val="00B0F0"/>
                  </a:solidFill>
                  <a:effectLst/>
                </a:rPr>
                <a:t>Berti</a:t>
              </a:r>
              <a:r>
                <a:rPr lang="en-IN" sz="1200" dirty="0">
                  <a:solidFill>
                    <a:srgbClr val="00B0F0"/>
                  </a:solidFill>
                </a:rPr>
                <a:t>+, CQG,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6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A241-806E-463C-9E32-00CBF861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Why study </a:t>
            </a:r>
            <a:r>
              <a:rPr lang="en-I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qnms</a:t>
            </a:r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 and modified gravity?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DF1C2-1C69-476B-A1D6-D6FDD87E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11" y="6492875"/>
            <a:ext cx="6917210" cy="365125"/>
          </a:xfrm>
        </p:spPr>
        <p:txBody>
          <a:bodyPr/>
          <a:lstStyle/>
          <a:p>
            <a:r>
              <a:rPr lang="en-US" dirty="0"/>
              <a:t>Pratik K. Wagle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FAF4E-77EB-4B71-B59B-B489614B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92874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0B3EC-B897-495B-ABA2-097A62D0E692}"/>
              </a:ext>
            </a:extLst>
          </p:cNvPr>
          <p:cNvSpPr txBox="1"/>
          <p:nvPr/>
        </p:nvSpPr>
        <p:spPr>
          <a:xfrm>
            <a:off x="1918252" y="2176669"/>
            <a:ext cx="207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BH spectroscopy?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C3265-C5CB-466B-A245-90C2D66D0CD9}"/>
              </a:ext>
            </a:extLst>
          </p:cNvPr>
          <p:cNvSpPr txBox="1"/>
          <p:nvPr/>
        </p:nvSpPr>
        <p:spPr>
          <a:xfrm>
            <a:off x="8027504" y="2176669"/>
            <a:ext cx="17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Modified gravity?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C4B44-C06C-4004-8DD3-879B58613BD3}"/>
              </a:ext>
            </a:extLst>
          </p:cNvPr>
          <p:cNvSpPr txBox="1"/>
          <p:nvPr/>
        </p:nvSpPr>
        <p:spPr>
          <a:xfrm>
            <a:off x="1757569" y="3003401"/>
            <a:ext cx="239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Properties of remnant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6899F-7890-41A4-904E-F6A26A32902A}"/>
              </a:ext>
            </a:extLst>
          </p:cNvPr>
          <p:cNvSpPr txBox="1"/>
          <p:nvPr/>
        </p:nvSpPr>
        <p:spPr>
          <a:xfrm>
            <a:off x="2014330" y="3830133"/>
            <a:ext cx="18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Kerr hypothesis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270EC-CC6C-478A-A695-B48EA441B54A}"/>
              </a:ext>
            </a:extLst>
          </p:cNvPr>
          <p:cNvSpPr txBox="1"/>
          <p:nvPr/>
        </p:nvSpPr>
        <p:spPr>
          <a:xfrm>
            <a:off x="7156173" y="3003401"/>
            <a:ext cx="354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Modifying Einstein Hilbert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D0EDC-607D-4305-83E4-56A29B35FE0B}"/>
              </a:ext>
            </a:extLst>
          </p:cNvPr>
          <p:cNvSpPr txBox="1"/>
          <p:nvPr/>
        </p:nvSpPr>
        <p:spPr>
          <a:xfrm>
            <a:off x="7238998" y="3830133"/>
            <a:ext cx="337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Modifications to BH spacetime?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BD2EF-4F3F-471E-BA7E-EAEB5F3F9C5B}"/>
              </a:ext>
            </a:extLst>
          </p:cNvPr>
          <p:cNvSpPr txBox="1"/>
          <p:nvPr/>
        </p:nvSpPr>
        <p:spPr>
          <a:xfrm>
            <a:off x="4716117" y="4818879"/>
            <a:ext cx="275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Perturbations to Kerr metric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45283B-24F9-4126-958D-2D6AA4081A72}"/>
              </a:ext>
            </a:extLst>
          </p:cNvPr>
          <p:cNvSpPr txBox="1"/>
          <p:nvPr/>
        </p:nvSpPr>
        <p:spPr>
          <a:xfrm>
            <a:off x="4626664" y="5645611"/>
            <a:ext cx="29386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QNMs encode information about modifications to GR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781E17-929E-46C2-9CC6-1203E7EC9933}"/>
                  </a:ext>
                </a:extLst>
              </p:cNvPr>
              <p:cNvSpPr txBox="1"/>
              <p:nvPr/>
            </p:nvSpPr>
            <p:spPr>
              <a:xfrm>
                <a:off x="7941364" y="5784110"/>
                <a:ext cx="16035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constraints?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781E17-929E-46C2-9CC6-1203E7EC9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364" y="5784110"/>
                <a:ext cx="1603511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8DD539-66F1-4FD8-85F4-A7B565D18090}"/>
              </a:ext>
            </a:extLst>
          </p:cNvPr>
          <p:cNvCxnSpPr>
            <a:stCxn id="3" idx="2"/>
            <a:endCxn id="7" idx="0"/>
          </p:cNvCxnSpPr>
          <p:nvPr/>
        </p:nvCxnSpPr>
        <p:spPr>
          <a:xfrm>
            <a:off x="2953578" y="2546001"/>
            <a:ext cx="0" cy="4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439685-79C6-48D7-B6E5-66A405133C6E}"/>
              </a:ext>
            </a:extLst>
          </p:cNvPr>
          <p:cNvCxnSpPr/>
          <p:nvPr/>
        </p:nvCxnSpPr>
        <p:spPr>
          <a:xfrm>
            <a:off x="2938669" y="3429000"/>
            <a:ext cx="0" cy="4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E2D194-541A-476B-BCA2-005D37BB030D}"/>
              </a:ext>
            </a:extLst>
          </p:cNvPr>
          <p:cNvCxnSpPr/>
          <p:nvPr/>
        </p:nvCxnSpPr>
        <p:spPr>
          <a:xfrm>
            <a:off x="8877299" y="2537745"/>
            <a:ext cx="0" cy="4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A01B08-4E9F-436C-AD4F-22509725C40E}"/>
              </a:ext>
            </a:extLst>
          </p:cNvPr>
          <p:cNvCxnSpPr/>
          <p:nvPr/>
        </p:nvCxnSpPr>
        <p:spPr>
          <a:xfrm>
            <a:off x="8877299" y="3429000"/>
            <a:ext cx="0" cy="4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E2D916-AC7F-494E-90EB-DF7D188CC228}"/>
              </a:ext>
            </a:extLst>
          </p:cNvPr>
          <p:cNvCxnSpPr>
            <a:cxnSpLocks/>
          </p:cNvCxnSpPr>
          <p:nvPr/>
        </p:nvCxnSpPr>
        <p:spPr>
          <a:xfrm>
            <a:off x="2950264" y="4361479"/>
            <a:ext cx="1535597" cy="535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DC0BB6-7DDD-4723-ADCA-0B7E40D72E4D}"/>
              </a:ext>
            </a:extLst>
          </p:cNvPr>
          <p:cNvCxnSpPr>
            <a:cxnSpLocks/>
          </p:cNvCxnSpPr>
          <p:nvPr/>
        </p:nvCxnSpPr>
        <p:spPr>
          <a:xfrm flipH="1">
            <a:off x="7565334" y="4361479"/>
            <a:ext cx="1311965" cy="595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9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4CB8-E63B-472D-A617-DD29BA21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Perturbed field equations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A884A8-A8E2-4D2B-835E-BF9A21C6B183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8ADB3-4AA2-463C-A892-D9BA388104C7}"/>
                  </a:ext>
                </a:extLst>
              </p:cNvPr>
              <p:cNvSpPr txBox="1"/>
              <p:nvPr/>
            </p:nvSpPr>
            <p:spPr>
              <a:xfrm>
                <a:off x="4169833" y="3853723"/>
                <a:ext cx="3852334" cy="49141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8ADB3-4AA2-463C-A892-D9BA38810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833" y="3853723"/>
                <a:ext cx="3852334" cy="491417"/>
              </a:xfrm>
              <a:prstGeom prst="rect">
                <a:avLst/>
              </a:prstGeom>
              <a:blipFill>
                <a:blip r:embed="rId2"/>
                <a:stretch>
                  <a:fillRect b="-823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C2B1EAE-14DA-46AB-80FB-46BD7674A3C9}"/>
              </a:ext>
            </a:extLst>
          </p:cNvPr>
          <p:cNvGrpSpPr/>
          <p:nvPr/>
        </p:nvGrpSpPr>
        <p:grpSpPr>
          <a:xfrm>
            <a:off x="581192" y="2018237"/>
            <a:ext cx="3680842" cy="1179608"/>
            <a:chOff x="581192" y="2018237"/>
            <a:chExt cx="3680842" cy="1179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71ACE3C-E66C-41CA-847F-021DE54ABF47}"/>
                    </a:ext>
                  </a:extLst>
                </p:cNvPr>
                <p:cNvSpPr txBox="1"/>
                <p:nvPr/>
              </p:nvSpPr>
              <p:spPr>
                <a:xfrm>
                  <a:off x="581192" y="2018237"/>
                  <a:ext cx="3680842" cy="740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71ACE3C-E66C-41CA-847F-021DE54ABF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192" y="2018237"/>
                  <a:ext cx="3680842" cy="740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EEC484-4C14-432A-BBEC-45668D79075D}"/>
                </a:ext>
              </a:extLst>
            </p:cNvPr>
            <p:cNvSpPr txBox="1"/>
            <p:nvPr/>
          </p:nvSpPr>
          <p:spPr>
            <a:xfrm>
              <a:off x="937227" y="2828513"/>
              <a:ext cx="2747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Non-rotating BH in GR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0A3965-81FC-4611-8B48-D5E7CAF423C2}"/>
              </a:ext>
            </a:extLst>
          </p:cNvPr>
          <p:cNvGrpSpPr/>
          <p:nvPr/>
        </p:nvGrpSpPr>
        <p:grpSpPr>
          <a:xfrm>
            <a:off x="456845" y="4965046"/>
            <a:ext cx="3593176" cy="1380549"/>
            <a:chOff x="456845" y="4965046"/>
            <a:chExt cx="3593176" cy="1380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9FA5C8-1B7F-450E-ADAC-9BFB1F924F31}"/>
                    </a:ext>
                  </a:extLst>
                </p:cNvPr>
                <p:cNvSpPr txBox="1"/>
                <p:nvPr/>
              </p:nvSpPr>
              <p:spPr>
                <a:xfrm>
                  <a:off x="456845" y="4965046"/>
                  <a:ext cx="3593176" cy="740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9FA5C8-1B7F-450E-ADAC-9BFB1F924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845" y="4965046"/>
                  <a:ext cx="3593176" cy="740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1CF605-8ADB-4639-B637-9AC01B5F81BA}"/>
                </a:ext>
              </a:extLst>
            </p:cNvPr>
            <p:cNvSpPr txBox="1"/>
            <p:nvPr/>
          </p:nvSpPr>
          <p:spPr>
            <a:xfrm>
              <a:off x="879635" y="5786512"/>
              <a:ext cx="2747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Slowly rotating BH in GR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7FDDDA-A2F2-48DD-A21D-EF9643F8040F}"/>
                </a:ext>
              </a:extLst>
            </p:cNvPr>
            <p:cNvSpPr txBox="1"/>
            <p:nvPr/>
          </p:nvSpPr>
          <p:spPr>
            <a:xfrm>
              <a:off x="2731049" y="6091679"/>
              <a:ext cx="13189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50" dirty="0">
                  <a:solidFill>
                    <a:srgbClr val="00B0F0"/>
                  </a:solidFill>
                </a:rPr>
                <a:t>e.g. P. </a:t>
              </a:r>
              <a:r>
                <a:rPr lang="en-IN" sz="1050" dirty="0" err="1">
                  <a:solidFill>
                    <a:srgbClr val="00B0F0"/>
                  </a:solidFill>
                </a:rPr>
                <a:t>Pani</a:t>
              </a:r>
              <a:r>
                <a:rPr lang="en-IN" sz="1050" dirty="0">
                  <a:solidFill>
                    <a:srgbClr val="00B0F0"/>
                  </a:solidFill>
                </a:rPr>
                <a:t>+, 2012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ADBAE0-0F73-45FF-A4D8-681125B1C88D}"/>
              </a:ext>
            </a:extLst>
          </p:cNvPr>
          <p:cNvGrpSpPr/>
          <p:nvPr/>
        </p:nvGrpSpPr>
        <p:grpSpPr>
          <a:xfrm>
            <a:off x="6803616" y="2048375"/>
            <a:ext cx="4982731" cy="1357542"/>
            <a:chOff x="6803616" y="2048375"/>
            <a:chExt cx="4982731" cy="1357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BB47D0D-0957-4DAD-950C-FEBA2284B78B}"/>
                    </a:ext>
                  </a:extLst>
                </p:cNvPr>
                <p:cNvSpPr txBox="1"/>
                <p:nvPr/>
              </p:nvSpPr>
              <p:spPr>
                <a:xfrm>
                  <a:off x="6803616" y="2048375"/>
                  <a:ext cx="4635729" cy="704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bSup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BB47D0D-0957-4DAD-950C-FEBA2284B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3616" y="2048375"/>
                  <a:ext cx="4635729" cy="7046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06734A-6CF8-4679-9FEE-E6E6CD633D86}"/>
                </a:ext>
              </a:extLst>
            </p:cNvPr>
            <p:cNvSpPr txBox="1"/>
            <p:nvPr/>
          </p:nvSpPr>
          <p:spPr>
            <a:xfrm>
              <a:off x="7747681" y="2849501"/>
              <a:ext cx="2747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Non-rotating BH in </a:t>
              </a:r>
              <a:r>
                <a:rPr lang="en-US" dirty="0" err="1"/>
                <a:t>dCS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CFF1DC-86E8-4B49-B885-5F875DDF3AFF}"/>
                </a:ext>
              </a:extLst>
            </p:cNvPr>
            <p:cNvSpPr txBox="1"/>
            <p:nvPr/>
          </p:nvSpPr>
          <p:spPr>
            <a:xfrm>
              <a:off x="10119453" y="3152001"/>
              <a:ext cx="16668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50" dirty="0">
                  <a:solidFill>
                    <a:srgbClr val="00B0F0"/>
                  </a:solidFill>
                </a:rPr>
                <a:t>e.g. C. Molina+, PRD, 2010</a:t>
              </a:r>
            </a:p>
          </p:txBody>
        </p:sp>
      </p:grpSp>
      <p:sp>
        <p:nvSpPr>
          <p:cNvPr id="28" name="Footer Placeholder 24">
            <a:extLst>
              <a:ext uri="{FF2B5EF4-FFF2-40B4-BE49-F238E27FC236}">
                <a16:creationId xmlns:a16="http://schemas.microsoft.com/office/drawing/2014/main" id="{64A18C26-B376-4C49-83F1-B01CE99E0CF1}"/>
              </a:ext>
            </a:extLst>
          </p:cNvPr>
          <p:cNvSpPr txBox="1">
            <a:spLocks/>
          </p:cNvSpPr>
          <p:nvPr/>
        </p:nvSpPr>
        <p:spPr>
          <a:xfrm>
            <a:off x="0" y="649639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29" name="Slide Number Placeholder 25">
            <a:extLst>
              <a:ext uri="{FF2B5EF4-FFF2-40B4-BE49-F238E27FC236}">
                <a16:creationId xmlns:a16="http://schemas.microsoft.com/office/drawing/2014/main" id="{D1A59135-1F1B-4E18-862C-011C02BCB0E6}"/>
              </a:ext>
            </a:extLst>
          </p:cNvPr>
          <p:cNvSpPr txBox="1">
            <a:spLocks/>
          </p:cNvSpPr>
          <p:nvPr/>
        </p:nvSpPr>
        <p:spPr>
          <a:xfrm>
            <a:off x="11139492" y="6496350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E2B2D3-423F-43FF-886A-70D1995A2EC6}"/>
              </a:ext>
            </a:extLst>
          </p:cNvPr>
          <p:cNvGrpSpPr/>
          <p:nvPr/>
        </p:nvGrpSpPr>
        <p:grpSpPr>
          <a:xfrm>
            <a:off x="6599322" y="5056622"/>
            <a:ext cx="4884756" cy="1288973"/>
            <a:chOff x="6917210" y="4965046"/>
            <a:chExt cx="4635729" cy="1288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374B392-7C25-4F2E-A1E9-EF35FD6B998E}"/>
                    </a:ext>
                  </a:extLst>
                </p:cNvPr>
                <p:cNvSpPr txBox="1"/>
                <p:nvPr/>
              </p:nvSpPr>
              <p:spPr>
                <a:xfrm>
                  <a:off x="6917210" y="4965046"/>
                  <a:ext cx="4635729" cy="740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374B392-7C25-4F2E-A1E9-EF35FD6B99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210" y="4965046"/>
                  <a:ext cx="4635729" cy="740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61174C-EB11-45E9-B7B7-EFB789F1332E}"/>
                </a:ext>
              </a:extLst>
            </p:cNvPr>
            <p:cNvSpPr txBox="1"/>
            <p:nvPr/>
          </p:nvSpPr>
          <p:spPr>
            <a:xfrm>
              <a:off x="7861275" y="5731553"/>
              <a:ext cx="2747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Slowly rotating BH in dCS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3EA2F3-06BE-4FFF-99C8-76E98B8A203D}"/>
                </a:ext>
              </a:extLst>
            </p:cNvPr>
            <p:cNvSpPr txBox="1"/>
            <p:nvPr/>
          </p:nvSpPr>
          <p:spPr>
            <a:xfrm>
              <a:off x="10119453" y="6000103"/>
              <a:ext cx="13189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50" dirty="0">
                  <a:solidFill>
                    <a:srgbClr val="00B0F0"/>
                  </a:solidFill>
                </a:rPr>
                <a:t>e.g. P. Wagle+, 2021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626B96-DF64-40E6-BD98-8E9B6F9F6C95}"/>
                  </a:ext>
                </a:extLst>
              </p:cNvPr>
              <p:cNvSpPr txBox="1"/>
              <p:nvPr/>
            </p:nvSpPr>
            <p:spPr>
              <a:xfrm>
                <a:off x="6917210" y="2577738"/>
                <a:ext cx="3059756" cy="1015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Issues: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Valid only upto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Separability of angular part</a:t>
                </a:r>
                <a:endParaRPr lang="en-US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626B96-DF64-40E6-BD98-8E9B6F9F6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210" y="2577738"/>
                <a:ext cx="3059756" cy="1015471"/>
              </a:xfrm>
              <a:prstGeom prst="rect">
                <a:avLst/>
              </a:prstGeom>
              <a:blipFill>
                <a:blip r:embed="rId7"/>
                <a:stretch>
                  <a:fillRect l="-1793" t="-3614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5FB210-D13B-4F4C-84AA-C1F27DB28EC7}"/>
                  </a:ext>
                </a:extLst>
              </p:cNvPr>
              <p:cNvSpPr txBox="1"/>
              <p:nvPr/>
            </p:nvSpPr>
            <p:spPr>
              <a:xfrm>
                <a:off x="6894001" y="3713507"/>
                <a:ext cx="45444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Resolution: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NP formalism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Teukolsky approach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Packs all perturbed DOFs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Decoupled and separable equations.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5FB210-D13B-4F4C-84AA-C1F27DB28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001" y="3713507"/>
                <a:ext cx="4544424" cy="1754326"/>
              </a:xfrm>
              <a:prstGeom prst="rect">
                <a:avLst/>
              </a:prstGeom>
              <a:blipFill>
                <a:blip r:embed="rId8"/>
                <a:stretch>
                  <a:fillRect l="-1208" t="-1736" r="-940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1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7604 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57EE-62E1-443B-9811-A744F744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Newman </a:t>
            </a:r>
            <a:r>
              <a:rPr lang="en-US" dirty="0" err="1"/>
              <a:t>penrose</a:t>
            </a:r>
            <a:r>
              <a:rPr lang="en-US" dirty="0"/>
              <a:t> and teukolsky formalism in gr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7C15E-75DC-47AE-9173-ABE64CF4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1224"/>
            <a:ext cx="6917210" cy="365125"/>
          </a:xfrm>
        </p:spPr>
        <p:txBody>
          <a:bodyPr/>
          <a:lstStyle/>
          <a:p>
            <a:r>
              <a:rPr lang="en-US" dirty="0"/>
              <a:t>Pratik K. Wagle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7773C-9B53-4CBF-8DE8-98F7B269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554" y="6461224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3364CB-BF33-460D-B11E-DA5AA9D71450}"/>
              </a:ext>
            </a:extLst>
          </p:cNvPr>
          <p:cNvGrpSpPr/>
          <p:nvPr/>
        </p:nvGrpSpPr>
        <p:grpSpPr>
          <a:xfrm>
            <a:off x="581192" y="2006600"/>
            <a:ext cx="5816260" cy="3556000"/>
            <a:chOff x="581192" y="2006600"/>
            <a:chExt cx="5816260" cy="355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A0073AB-6C06-4691-AFEF-4FA278DDCD1F}"/>
                    </a:ext>
                  </a:extLst>
                </p:cNvPr>
                <p:cNvSpPr txBox="1"/>
                <p:nvPr/>
              </p:nvSpPr>
              <p:spPr>
                <a:xfrm>
                  <a:off x="581192" y="2006600"/>
                  <a:ext cx="3124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Null tetrad: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A0073AB-6C06-4691-AFEF-4FA278DDC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192" y="2006600"/>
                  <a:ext cx="312420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55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7B84088-3339-4FD8-9279-114114015E63}"/>
                </a:ext>
              </a:extLst>
            </p:cNvPr>
            <p:cNvCxnSpPr/>
            <p:nvPr/>
          </p:nvCxnSpPr>
          <p:spPr>
            <a:xfrm>
              <a:off x="2520950" y="2375932"/>
              <a:ext cx="0" cy="297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8449284-4353-4B09-95A0-7F3AA76202A1}"/>
                    </a:ext>
                  </a:extLst>
                </p:cNvPr>
                <p:cNvSpPr txBox="1"/>
                <p:nvPr/>
              </p:nvSpPr>
              <p:spPr>
                <a:xfrm>
                  <a:off x="1903414" y="2673350"/>
                  <a:ext cx="1235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8449284-4353-4B09-95A0-7F3AA7620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414" y="2673350"/>
                  <a:ext cx="123507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C86AF2-CF42-4BF1-9649-511671A70D1C}"/>
                </a:ext>
              </a:extLst>
            </p:cNvPr>
            <p:cNvSpPr txBox="1"/>
            <p:nvPr/>
          </p:nvSpPr>
          <p:spPr>
            <a:xfrm>
              <a:off x="581192" y="3244334"/>
              <a:ext cx="2851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Orthogonality conditions ✓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013B174-5B32-41DB-87DA-C5A2DE186CCF}"/>
                    </a:ext>
                  </a:extLst>
                </p:cNvPr>
                <p:cNvSpPr txBox="1"/>
                <p:nvPr/>
              </p:nvSpPr>
              <p:spPr>
                <a:xfrm>
                  <a:off x="581192" y="3684769"/>
                  <a:ext cx="3498850" cy="9496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dirty="0"/>
                    <a:t>5 Weyl scalars: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dirty="0"/>
                    <a:t>e.g.,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𝛼𝛽𝛾𝛿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013B174-5B32-41DB-87DA-C5A2DE186C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192" y="3684769"/>
                  <a:ext cx="3498850" cy="949684"/>
                </a:xfrm>
                <a:prstGeom prst="rect">
                  <a:avLst/>
                </a:prstGeom>
                <a:blipFill>
                  <a:blip r:embed="rId4"/>
                  <a:stretch>
                    <a:fillRect l="-1394"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84BA7B-AFC7-465B-A8E9-3EC8C0DBE721}"/>
                    </a:ext>
                  </a:extLst>
                </p:cNvPr>
                <p:cNvSpPr txBox="1"/>
                <p:nvPr/>
              </p:nvSpPr>
              <p:spPr>
                <a:xfrm>
                  <a:off x="581192" y="4667298"/>
                  <a:ext cx="2565400" cy="688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16 Spin coefficients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84BA7B-AFC7-465B-A8E9-3EC8C0DBE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192" y="4667298"/>
                  <a:ext cx="2565400" cy="688394"/>
                </a:xfrm>
                <a:prstGeom prst="rect">
                  <a:avLst/>
                </a:prstGeom>
                <a:blipFill>
                  <a:blip r:embed="rId5"/>
                  <a:stretch>
                    <a:fillRect l="-1900" t="-5310" b="-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D101D9F7-90D4-4A93-A6CD-555AFDE02EFB}"/>
                </a:ext>
              </a:extLst>
            </p:cNvPr>
            <p:cNvSpPr/>
            <p:nvPr/>
          </p:nvSpPr>
          <p:spPr>
            <a:xfrm>
              <a:off x="3524250" y="2070100"/>
              <a:ext cx="666744" cy="34925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CF5305-17C1-4A90-B92C-D2772EA6329A}"/>
                </a:ext>
              </a:extLst>
            </p:cNvPr>
            <p:cNvSpPr txBox="1"/>
            <p:nvPr/>
          </p:nvSpPr>
          <p:spPr>
            <a:xfrm>
              <a:off x="4219402" y="3244334"/>
              <a:ext cx="2178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36 NP equations,</a:t>
              </a:r>
            </a:p>
            <a:p>
              <a:r>
                <a:rPr lang="en-US" dirty="0"/>
                <a:t>20 Bianchi identities &amp; 24 commutation relations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ADADDB-E364-479D-83EA-9342711F162A}"/>
                  </a:ext>
                </a:extLst>
              </p:cNvPr>
              <p:cNvSpPr txBox="1"/>
              <p:nvPr/>
            </p:nvSpPr>
            <p:spPr>
              <a:xfrm>
                <a:off x="6489700" y="2006600"/>
                <a:ext cx="4972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Petrov type 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ADADDB-E364-479D-83EA-9342711F1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700" y="2006600"/>
                <a:ext cx="4972050" cy="369332"/>
              </a:xfrm>
              <a:prstGeom prst="rect">
                <a:avLst/>
              </a:prstGeom>
              <a:blipFill>
                <a:blip r:embed="rId6"/>
                <a:stretch>
                  <a:fillRect l="-110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4EB4E-30BE-4BBB-AAA5-F289D5C26B8B}"/>
              </a:ext>
            </a:extLst>
          </p:cNvPr>
          <p:cNvCxnSpPr>
            <a:cxnSpLocks/>
          </p:cNvCxnSpPr>
          <p:nvPr/>
        </p:nvCxnSpPr>
        <p:spPr>
          <a:xfrm flipV="1">
            <a:off x="5962650" y="2812006"/>
            <a:ext cx="1860550" cy="756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1E3D48-C9CC-437F-ADB5-5940F27914FA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>
            <a:off x="8975725" y="2375932"/>
            <a:ext cx="0" cy="40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045566-61D0-48A9-8FA4-7DCBE6CCBA8A}"/>
                  </a:ext>
                </a:extLst>
              </p:cNvPr>
              <p:cNvSpPr txBox="1"/>
              <p:nvPr/>
            </p:nvSpPr>
            <p:spPr>
              <a:xfrm>
                <a:off x="7350125" y="2779772"/>
                <a:ext cx="325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045566-61D0-48A9-8FA4-7DCBE6CCB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125" y="2779772"/>
                <a:ext cx="32512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3B1F16-1DE7-440E-BAB6-68DB563C1CA5}"/>
                  </a:ext>
                </a:extLst>
              </p:cNvPr>
              <p:cNvSpPr txBox="1"/>
              <p:nvPr/>
            </p:nvSpPr>
            <p:spPr>
              <a:xfrm>
                <a:off x="4609551" y="6134532"/>
                <a:ext cx="13977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 perturbed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3B1F16-1DE7-440E-BAB6-68DB563C1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551" y="6134532"/>
                <a:ext cx="1397752" cy="58477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DBC461-3E58-4A9C-9194-62501B053C9E}"/>
                  </a:ext>
                </a:extLst>
              </p:cNvPr>
              <p:cNvSpPr txBox="1"/>
              <p:nvPr/>
            </p:nvSpPr>
            <p:spPr>
              <a:xfrm>
                <a:off x="5972342" y="3370056"/>
                <a:ext cx="622935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DBC461-3E58-4A9C-9194-62501B053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342" y="3370056"/>
                <a:ext cx="6229350" cy="945643"/>
              </a:xfrm>
              <a:prstGeom prst="rect">
                <a:avLst/>
              </a:prstGeom>
              <a:blipFill>
                <a:blip r:embed="rId9"/>
                <a:stretch>
                  <a:fillRect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9DD85D-A6F4-48F1-B1E4-EC63DB44E121}"/>
                  </a:ext>
                </a:extLst>
              </p:cNvPr>
              <p:cNvSpPr txBox="1"/>
              <p:nvPr/>
            </p:nvSpPr>
            <p:spPr>
              <a:xfrm>
                <a:off x="7301691" y="4456241"/>
                <a:ext cx="3570652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Aim: To get a differential eqn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9DD85D-A6F4-48F1-B1E4-EC63DB44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91" y="4456241"/>
                <a:ext cx="3570652" cy="369332"/>
              </a:xfrm>
              <a:prstGeom prst="rect">
                <a:avLst/>
              </a:prstGeom>
              <a:blipFill>
                <a:blip r:embed="rId10"/>
                <a:stretch>
                  <a:fillRect l="-1186"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0697E3-74BA-4B27-B185-6A14418795AF}"/>
                  </a:ext>
                </a:extLst>
              </p:cNvPr>
              <p:cNvSpPr txBox="1"/>
              <p:nvPr/>
            </p:nvSpPr>
            <p:spPr>
              <a:xfrm>
                <a:off x="6394450" y="5069455"/>
                <a:ext cx="506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Bianchi identities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0697E3-74BA-4B27-B185-6A144187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450" y="5069455"/>
                <a:ext cx="5067300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45D412-BBA7-4C84-BE9C-4792908149BA}"/>
                  </a:ext>
                </a:extLst>
              </p:cNvPr>
              <p:cNvSpPr txBox="1"/>
              <p:nvPr/>
            </p:nvSpPr>
            <p:spPr>
              <a:xfrm>
                <a:off x="6406572" y="5762031"/>
                <a:ext cx="5043055" cy="428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Commutator relation: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𝐺𝑅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𝐺𝑅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45D412-BBA7-4C84-BE9C-479290814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572" y="5762031"/>
                <a:ext cx="5043055" cy="428002"/>
              </a:xfrm>
              <a:prstGeom prst="rect">
                <a:avLst/>
              </a:prstGeom>
              <a:blipFill>
                <a:blip r:embed="rId12"/>
                <a:stretch>
                  <a:fillRect r="-520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6ADF99-B4FD-4C1C-8726-BF706B6A74C0}"/>
              </a:ext>
            </a:extLst>
          </p:cNvPr>
          <p:cNvCxnSpPr>
            <a:stCxn id="27" idx="2"/>
          </p:cNvCxnSpPr>
          <p:nvPr/>
        </p:nvCxnSpPr>
        <p:spPr>
          <a:xfrm>
            <a:off x="8928100" y="5438787"/>
            <a:ext cx="0" cy="311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0226F2-8E95-454B-A265-CCDCBD10764F}"/>
                  </a:ext>
                </a:extLst>
              </p:cNvPr>
              <p:cNvSpPr txBox="1"/>
              <p:nvPr/>
            </p:nvSpPr>
            <p:spPr>
              <a:xfrm>
                <a:off x="3558286" y="3575699"/>
                <a:ext cx="4788914" cy="181274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𝐺𝑅</m:t>
                              </m:r>
                            </m:sup>
                          </m:sSubSup>
                        </m:e>
                      </m:acc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𝐺𝑅</m:t>
                              </m:r>
                            </m:sup>
                          </m:sSubSup>
                        </m:e>
                      </m:acc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/>
                  <a:t>Teukolsky Equation in GR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/>
                  <a:t>Similar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/>
                  <a:t>Decoupled equations for perturbations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/>
                  <a:t>Solve for QNMs.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0226F2-8E95-454B-A265-CCDCBD10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286" y="3575699"/>
                <a:ext cx="4788914" cy="1812740"/>
              </a:xfrm>
              <a:prstGeom prst="rect">
                <a:avLst/>
              </a:prstGeom>
              <a:blipFill>
                <a:blip r:embed="rId13"/>
                <a:stretch>
                  <a:fillRect b="-3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217DBA-35D0-421C-9AD1-7E69D7EF68E9}"/>
                  </a:ext>
                </a:extLst>
              </p:cNvPr>
              <p:cNvSpPr txBox="1"/>
              <p:nvPr/>
            </p:nvSpPr>
            <p:spPr>
              <a:xfrm>
                <a:off x="8975725" y="2420175"/>
                <a:ext cx="1758948" cy="3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=0 →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217DBA-35D0-421C-9AD1-7E69D7EF6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725" y="2420175"/>
                <a:ext cx="1758948" cy="325089"/>
              </a:xfrm>
              <a:prstGeom prst="rect">
                <a:avLst/>
              </a:prstGeom>
              <a:blipFill>
                <a:blip r:embed="rId1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5ACB005-6386-41B1-A018-7E1A18A2DDB7}"/>
              </a:ext>
            </a:extLst>
          </p:cNvPr>
          <p:cNvSpPr txBox="1"/>
          <p:nvPr/>
        </p:nvSpPr>
        <p:spPr>
          <a:xfrm>
            <a:off x="581192" y="5545110"/>
            <a:ext cx="170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Tetrad rotations</a:t>
            </a:r>
          </a:p>
        </p:txBody>
      </p:sp>
    </p:spTree>
    <p:extLst>
      <p:ext uri="{BB962C8B-B14F-4D97-AF65-F5344CB8AC3E}">
        <p14:creationId xmlns:p14="http://schemas.microsoft.com/office/powerpoint/2010/main" val="10306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04531 -0.0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22" grpId="0"/>
      <p:bldP spid="26" grpId="0" animBg="1"/>
      <p:bldP spid="27" grpId="0"/>
      <p:bldP spid="28" grpId="0"/>
      <p:bldP spid="31" grpId="0" animBg="1"/>
      <p:bldP spid="3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1376-49BE-4292-8533-2AABE7EE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Extending teukolsky formalism to non-gr </a:t>
            </a:r>
            <a:br>
              <a:rPr lang="en-IN" dirty="0"/>
            </a:br>
            <a:r>
              <a:rPr lang="en-IN" dirty="0"/>
              <a:t>Non-Ricci-flat type d spacetimes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33CF1-128F-4E84-8CC7-E7760F6B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917210" cy="365125"/>
          </a:xfrm>
        </p:spPr>
        <p:txBody>
          <a:bodyPr/>
          <a:lstStyle/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AA240-18C9-41D8-888D-1196754A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92874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906187-5043-428A-ABCB-7F7B4B0E469D}"/>
                  </a:ext>
                </a:extLst>
              </p:cNvPr>
              <p:cNvSpPr txBox="1"/>
              <p:nvPr/>
            </p:nvSpPr>
            <p:spPr>
              <a:xfrm>
                <a:off x="687860" y="2635833"/>
                <a:ext cx="5528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Non-GR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Petrov type 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906187-5043-428A-ABCB-7F7B4B0E4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0" y="2635833"/>
                <a:ext cx="5528790" cy="369332"/>
              </a:xfrm>
              <a:prstGeom prst="rect">
                <a:avLst/>
              </a:prstGeom>
              <a:blipFill>
                <a:blip r:embed="rId2"/>
                <a:stretch>
                  <a:fillRect l="-9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D65EBD-E90E-4403-839D-DEB163BC9005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452255" y="3005165"/>
            <a:ext cx="0" cy="423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4F4814-CC27-411E-9A40-19366511BA4D}"/>
                  </a:ext>
                </a:extLst>
              </p:cNvPr>
              <p:cNvSpPr txBox="1"/>
              <p:nvPr/>
            </p:nvSpPr>
            <p:spPr>
              <a:xfrm>
                <a:off x="1833005" y="3471180"/>
                <a:ext cx="325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I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4F4814-CC27-411E-9A40-19366511B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005" y="3471180"/>
                <a:ext cx="32512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71CAD2-AE6F-435E-B429-C8F1CD6D7ABA}"/>
                  </a:ext>
                </a:extLst>
              </p:cNvPr>
              <p:cNvSpPr txBox="1"/>
              <p:nvPr/>
            </p:nvSpPr>
            <p:spPr>
              <a:xfrm>
                <a:off x="581192" y="2055185"/>
                <a:ext cx="11096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Non- GR non-Ricci-flat Petrov type 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dynamical Chern Simon or Einstein </a:t>
                </a:r>
                <a:r>
                  <a:rPr lang="en-US" dirty="0" err="1"/>
                  <a:t>dilaton</a:t>
                </a:r>
                <a:r>
                  <a:rPr lang="en-US" dirty="0"/>
                  <a:t> Gauss Bonnet gravity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71CAD2-AE6F-435E-B429-C8F1CD6D7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2055185"/>
                <a:ext cx="11096458" cy="369332"/>
              </a:xfrm>
              <a:prstGeom prst="rect">
                <a:avLst/>
              </a:prstGeom>
              <a:blipFill>
                <a:blip r:embed="rId4"/>
                <a:stretch>
                  <a:fillRect l="-4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FAD738-B268-4507-B306-C4D103680FAE}"/>
                  </a:ext>
                </a:extLst>
              </p:cNvPr>
              <p:cNvSpPr txBox="1"/>
              <p:nvPr/>
            </p:nvSpPr>
            <p:spPr>
              <a:xfrm>
                <a:off x="3458605" y="3049408"/>
                <a:ext cx="1758948" cy="3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≠0 →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FAD738-B268-4507-B306-C4D103680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605" y="3049408"/>
                <a:ext cx="1758948" cy="325089"/>
              </a:xfrm>
              <a:prstGeom prst="rect">
                <a:avLst/>
              </a:prstGeom>
              <a:blipFill>
                <a:blip r:embed="rId6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0B5028-AEDD-455C-8E00-A2197A71C82C}"/>
              </a:ext>
            </a:extLst>
          </p:cNvPr>
          <p:cNvCxnSpPr/>
          <p:nvPr/>
        </p:nvCxnSpPr>
        <p:spPr>
          <a:xfrm>
            <a:off x="6096000" y="3308350"/>
            <a:ext cx="1162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C1DF31-1537-4D72-B76D-C428D3FD0FD9}"/>
              </a:ext>
            </a:extLst>
          </p:cNvPr>
          <p:cNvSpPr txBox="1"/>
          <p:nvPr/>
        </p:nvSpPr>
        <p:spPr>
          <a:xfrm>
            <a:off x="7311859" y="3098673"/>
            <a:ext cx="429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Previous three </a:t>
            </a:r>
            <a:r>
              <a:rPr lang="en-IN" dirty="0" err="1"/>
              <a:t>eqns</a:t>
            </a:r>
            <a:r>
              <a:rPr lang="en-IN" dirty="0"/>
              <a:t> with non-zero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579425-F96C-4F49-B8EC-CAA0BEBBC2D9}"/>
                  </a:ext>
                </a:extLst>
              </p:cNvPr>
              <p:cNvSpPr txBox="1"/>
              <p:nvPr/>
            </p:nvSpPr>
            <p:spPr>
              <a:xfrm>
                <a:off x="687860" y="4004470"/>
                <a:ext cx="8518537" cy="416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Commutator relation: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579425-F96C-4F49-B8EC-CAA0BEBBC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0" y="4004470"/>
                <a:ext cx="8518537" cy="416909"/>
              </a:xfrm>
              <a:prstGeom prst="rect">
                <a:avLst/>
              </a:prstGeom>
              <a:blipFill>
                <a:blip r:embed="rId7"/>
                <a:stretch>
                  <a:fillRect l="-644" t="-441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FAA661-1EF2-4433-A744-B98EE5D38E8F}"/>
                  </a:ext>
                </a:extLst>
              </p:cNvPr>
              <p:cNvSpPr txBox="1"/>
              <p:nvPr/>
            </p:nvSpPr>
            <p:spPr>
              <a:xfrm>
                <a:off x="3999704" y="4939393"/>
                <a:ext cx="4542283" cy="438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(0,0)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𝜁𝜖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FAA661-1EF2-4433-A744-B98EE5D38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704" y="4939393"/>
                <a:ext cx="4542283" cy="43826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50258AC6-0A62-43AC-8832-E61195481EA0}"/>
              </a:ext>
            </a:extLst>
          </p:cNvPr>
          <p:cNvSpPr/>
          <p:nvPr/>
        </p:nvSpPr>
        <p:spPr>
          <a:xfrm>
            <a:off x="4894123" y="4035569"/>
            <a:ext cx="266700" cy="3522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564B9C-0128-456B-91F1-B105FBF90C34}"/>
              </a:ext>
            </a:extLst>
          </p:cNvPr>
          <p:cNvSpPr txBox="1"/>
          <p:nvPr/>
        </p:nvSpPr>
        <p:spPr>
          <a:xfrm>
            <a:off x="2556176" y="4544382"/>
            <a:ext cx="12784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GR value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36B252-D18F-4981-9ECB-14C4BBF576BB}"/>
              </a:ext>
            </a:extLst>
          </p:cNvPr>
          <p:cNvCxnSpPr>
            <a:cxnSpLocks/>
            <a:stCxn id="18" idx="4"/>
          </p:cNvCxnSpPr>
          <p:nvPr/>
        </p:nvCxnSpPr>
        <p:spPr>
          <a:xfrm flipH="1">
            <a:off x="5025648" y="4387798"/>
            <a:ext cx="1825" cy="51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DF8D81-7792-4E1D-820D-97226EC0DD58}"/>
                  </a:ext>
                </a:extLst>
              </p:cNvPr>
              <p:cNvSpPr txBox="1"/>
              <p:nvPr/>
            </p:nvSpPr>
            <p:spPr>
              <a:xfrm>
                <a:off x="5301317" y="4010702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DF8D81-7792-4E1D-820D-97226EC0D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17" y="4010702"/>
                <a:ext cx="457200" cy="369332"/>
              </a:xfrm>
              <a:prstGeom prst="rect">
                <a:avLst/>
              </a:prstGeom>
              <a:blipFill>
                <a:blip r:embed="rId9"/>
                <a:stretch>
                  <a:fillRect r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24ACD2-2572-45F5-B0D7-3290E38B5DD9}"/>
                  </a:ext>
                </a:extLst>
              </p:cNvPr>
              <p:cNvSpPr txBox="1"/>
              <p:nvPr/>
            </p:nvSpPr>
            <p:spPr>
              <a:xfrm>
                <a:off x="3999704" y="5900321"/>
                <a:ext cx="3974363" cy="3855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𝒮</m:t>
                          </m:r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24ACD2-2572-45F5-B0D7-3290E38B5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704" y="5900321"/>
                <a:ext cx="3974363" cy="385555"/>
              </a:xfrm>
              <a:prstGeom prst="rect">
                <a:avLst/>
              </a:prstGeom>
              <a:blipFill>
                <a:blip r:embed="rId10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DD6E9E-0AD4-42BA-884A-0201AA8D22C7}"/>
                  </a:ext>
                </a:extLst>
              </p:cNvPr>
              <p:cNvSpPr txBox="1"/>
              <p:nvPr/>
            </p:nvSpPr>
            <p:spPr>
              <a:xfrm>
                <a:off x="9127825" y="3586162"/>
                <a:ext cx="2772768" cy="122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NP eqn &amp; Bianchi identity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DD6E9E-0AD4-42BA-884A-0201AA8D2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825" y="3586162"/>
                <a:ext cx="2772768" cy="1222386"/>
              </a:xfrm>
              <a:prstGeom prst="rect">
                <a:avLst/>
              </a:prstGeom>
              <a:blipFill>
                <a:blip r:embed="rId11"/>
                <a:stretch>
                  <a:fillRect l="-1758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194430F-091C-44CE-AF94-5EC01253476B}"/>
              </a:ext>
            </a:extLst>
          </p:cNvPr>
          <p:cNvSpPr txBox="1"/>
          <p:nvPr/>
        </p:nvSpPr>
        <p:spPr>
          <a:xfrm>
            <a:off x="1338810" y="5778748"/>
            <a:ext cx="200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new master equation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C2715D-AAB4-4C40-98C0-20B0CB46305B}"/>
              </a:ext>
            </a:extLst>
          </p:cNvPr>
          <p:cNvCxnSpPr>
            <a:cxnSpLocks/>
            <a:stCxn id="3" idx="3"/>
            <a:endCxn id="30" idx="1"/>
          </p:cNvCxnSpPr>
          <p:nvPr/>
        </p:nvCxnSpPr>
        <p:spPr>
          <a:xfrm flipV="1">
            <a:off x="3344917" y="6093099"/>
            <a:ext cx="654787" cy="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AAB9E7-CECD-4D9E-AC36-05F4D0F16C4D}"/>
                  </a:ext>
                </a:extLst>
              </p:cNvPr>
              <p:cNvSpPr txBox="1"/>
              <p:nvPr/>
            </p:nvSpPr>
            <p:spPr>
              <a:xfrm>
                <a:off x="414818" y="4962834"/>
                <a:ext cx="2531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Leading order 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AAB9E7-CECD-4D9E-AC36-05F4D0F16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8" y="4962834"/>
                <a:ext cx="2531925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DD5DC4-E818-4578-82E8-FEF24D919F38}"/>
              </a:ext>
            </a:extLst>
          </p:cNvPr>
          <p:cNvCxnSpPr>
            <a:cxnSpLocks/>
            <a:stCxn id="9" idx="3"/>
            <a:endCxn id="24" idx="1"/>
          </p:cNvCxnSpPr>
          <p:nvPr/>
        </p:nvCxnSpPr>
        <p:spPr>
          <a:xfrm>
            <a:off x="2946743" y="5147500"/>
            <a:ext cx="1052961" cy="11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5D624B-10CC-B883-0B6A-C79CCCFE4F71}"/>
                  </a:ext>
                </a:extLst>
              </p:cNvPr>
              <p:cNvSpPr txBox="1"/>
              <p:nvPr/>
            </p:nvSpPr>
            <p:spPr>
              <a:xfrm>
                <a:off x="8217637" y="5900321"/>
                <a:ext cx="3974363" cy="38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</m:acc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5D624B-10CC-B883-0B6A-C79CCCFE4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637" y="5900321"/>
                <a:ext cx="3974363" cy="384208"/>
              </a:xfrm>
              <a:prstGeom prst="rect">
                <a:avLst/>
              </a:prstGeom>
              <a:blipFill>
                <a:blip r:embed="rId13"/>
                <a:stretch>
                  <a:fillRect t="-6349" r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C82A283-30E4-3552-D0CC-368BE80D4345}"/>
              </a:ext>
            </a:extLst>
          </p:cNvPr>
          <p:cNvCxnSpPr/>
          <p:nvPr/>
        </p:nvCxnSpPr>
        <p:spPr>
          <a:xfrm>
            <a:off x="4772560" y="4962834"/>
            <a:ext cx="560209" cy="406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3529DD6-1D17-4670-F5B7-93BC4A3FD661}"/>
              </a:ext>
            </a:extLst>
          </p:cNvPr>
          <p:cNvCxnSpPr/>
          <p:nvPr/>
        </p:nvCxnSpPr>
        <p:spPr>
          <a:xfrm>
            <a:off x="5656441" y="4970696"/>
            <a:ext cx="560209" cy="406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6E7DB1-0277-889F-A673-445F1A3BD134}"/>
              </a:ext>
            </a:extLst>
          </p:cNvPr>
          <p:cNvCxnSpPr/>
          <p:nvPr/>
        </p:nvCxnSpPr>
        <p:spPr>
          <a:xfrm>
            <a:off x="6637105" y="4973583"/>
            <a:ext cx="560209" cy="406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7046704-1128-A27B-C19D-6919A2D2C786}"/>
              </a:ext>
            </a:extLst>
          </p:cNvPr>
          <p:cNvCxnSpPr>
            <a:cxnSpLocks/>
          </p:cNvCxnSpPr>
          <p:nvPr/>
        </p:nvCxnSpPr>
        <p:spPr>
          <a:xfrm flipH="1">
            <a:off x="3833636" y="4428758"/>
            <a:ext cx="280532" cy="123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  <p:bldP spid="16" grpId="0"/>
      <p:bldP spid="17" grpId="0"/>
      <p:bldP spid="24" grpId="0"/>
      <p:bldP spid="18" grpId="0" animBg="1"/>
      <p:bldP spid="21" grpId="0" animBg="1"/>
      <p:bldP spid="27" grpId="0"/>
      <p:bldP spid="30" grpId="0" animBg="1"/>
      <p:bldP spid="25" grpId="0"/>
      <p:bldP spid="3" grpId="0"/>
      <p:bldP spid="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50D3-E7C3-4D77-AD80-08200B0A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Probing the meaning of the modified teukolsky equation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465-12A8-483F-8C37-8508F0A8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917210" cy="365125"/>
          </a:xfrm>
        </p:spPr>
        <p:txBody>
          <a:bodyPr/>
          <a:lstStyle/>
          <a:p>
            <a:r>
              <a:rPr lang="en-US"/>
              <a:t>Pratik K. Wagle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825EC-5141-4E4B-82A1-BF1F1F96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92874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74B395E-B811-5E3C-31C2-BBDEEE730649}"/>
              </a:ext>
            </a:extLst>
          </p:cNvPr>
          <p:cNvGrpSpPr/>
          <p:nvPr/>
        </p:nvGrpSpPr>
        <p:grpSpPr>
          <a:xfrm>
            <a:off x="288607" y="2598432"/>
            <a:ext cx="3875839" cy="1495739"/>
            <a:chOff x="276633" y="3558374"/>
            <a:chExt cx="3875839" cy="149573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D630A85-E34C-4204-93F0-4A06288090F7}"/>
                </a:ext>
              </a:extLst>
            </p:cNvPr>
            <p:cNvCxnSpPr/>
            <p:nvPr/>
          </p:nvCxnSpPr>
          <p:spPr>
            <a:xfrm>
              <a:off x="2176545" y="4050018"/>
              <a:ext cx="2165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C74214-3EFE-86A2-6A5A-54A4D75383D6}"/>
                </a:ext>
              </a:extLst>
            </p:cNvPr>
            <p:cNvGrpSpPr/>
            <p:nvPr/>
          </p:nvGrpSpPr>
          <p:grpSpPr>
            <a:xfrm>
              <a:off x="276633" y="3558374"/>
              <a:ext cx="3875839" cy="1495739"/>
              <a:chOff x="82550" y="2462105"/>
              <a:chExt cx="3875839" cy="14957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42AF86-BD33-402A-A941-2BB42C4A7EEB}"/>
                      </a:ext>
                    </a:extLst>
                  </p:cNvPr>
                  <p:cNvSpPr txBox="1"/>
                  <p:nvPr/>
                </p:nvSpPr>
                <p:spPr>
                  <a:xfrm>
                    <a:off x="581192" y="2462105"/>
                    <a:ext cx="3377197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Toy Model: dCS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IN" dirty="0"/>
                      <a:t>Curvature      scalar field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𝜗</m:t>
                        </m:r>
                      </m:oMath>
                    </a14:m>
                    <a:endParaRPr lang="en-IN" dirty="0"/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42AF86-BD33-402A-A941-2BB42C4A7E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192" y="2462105"/>
                    <a:ext cx="3377197" cy="92333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444" t="-3289" b="-72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BCAC18C-24CF-4C64-A233-ABBC62127EA3}"/>
                  </a:ext>
                </a:extLst>
              </p:cNvPr>
              <p:cNvCxnSpPr/>
              <p:nvPr/>
            </p:nvCxnSpPr>
            <p:spPr>
              <a:xfrm flipH="1">
                <a:off x="1046747" y="3361822"/>
                <a:ext cx="162427" cy="2266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412E699-7060-487F-B40F-3D4A6CA2D2E6}"/>
                  </a:ext>
                </a:extLst>
              </p:cNvPr>
              <p:cNvCxnSpPr/>
              <p:nvPr/>
            </p:nvCxnSpPr>
            <p:spPr>
              <a:xfrm>
                <a:off x="1467853" y="3361822"/>
                <a:ext cx="0" cy="2266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E3F33427-557F-4281-9BD5-3FDC1BB05C09}"/>
                  </a:ext>
                </a:extLst>
              </p:cNvPr>
              <p:cNvCxnSpPr/>
              <p:nvPr/>
            </p:nvCxnSpPr>
            <p:spPr>
              <a:xfrm>
                <a:off x="1714500" y="3361822"/>
                <a:ext cx="162426" cy="2266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C07680-25F1-4DAE-BE8C-E08BC0F7057E}"/>
                  </a:ext>
                </a:extLst>
              </p:cNvPr>
              <p:cNvSpPr txBox="1"/>
              <p:nvPr/>
            </p:nvSpPr>
            <p:spPr>
              <a:xfrm>
                <a:off x="82550" y="3429000"/>
                <a:ext cx="1049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coupling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E35AB9-DAF4-45ED-87A9-1DA09D4C35B0}"/>
                  </a:ext>
                </a:extLst>
              </p:cNvPr>
              <p:cNvSpPr txBox="1"/>
              <p:nvPr/>
            </p:nvSpPr>
            <p:spPr>
              <a:xfrm>
                <a:off x="1186614" y="3588512"/>
                <a:ext cx="562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spin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2278BF-7C38-421A-9DB5-AB8BA097A4C6}"/>
                  </a:ext>
                </a:extLst>
              </p:cNvPr>
              <p:cNvSpPr txBox="1"/>
              <p:nvPr/>
            </p:nvSpPr>
            <p:spPr>
              <a:xfrm>
                <a:off x="1803399" y="3429000"/>
                <a:ext cx="1416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perturbation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5B694EE-7203-18A3-EBAE-AE5188280A5A}"/>
              </a:ext>
            </a:extLst>
          </p:cNvPr>
          <p:cNvGrpSpPr/>
          <p:nvPr/>
        </p:nvGrpSpPr>
        <p:grpSpPr>
          <a:xfrm>
            <a:off x="5042044" y="2682273"/>
            <a:ext cx="6440027" cy="1392035"/>
            <a:chOff x="5571499" y="2602796"/>
            <a:chExt cx="6440027" cy="13920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E97F590-566F-4B13-9E77-311800AC3D26}"/>
                    </a:ext>
                  </a:extLst>
                </p:cNvPr>
                <p:cNvSpPr txBox="1"/>
                <p:nvPr/>
              </p:nvSpPr>
              <p:spPr>
                <a:xfrm>
                  <a:off x="6574632" y="2602796"/>
                  <a:ext cx="36786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E97F590-566F-4B13-9E77-311800AC3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632" y="2602796"/>
                  <a:ext cx="3678656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02381A1-8630-49A3-AEF8-D0D7ED4EAC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4769" y="2953286"/>
              <a:ext cx="1115730" cy="359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CAFADE-4E10-4B7C-991A-2D35C5249FFC}"/>
                    </a:ext>
                  </a:extLst>
                </p:cNvPr>
                <p:cNvSpPr txBox="1"/>
                <p:nvPr/>
              </p:nvSpPr>
              <p:spPr>
                <a:xfrm>
                  <a:off x="5571499" y="3351821"/>
                  <a:ext cx="2842461" cy="398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Can be calculated from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𝐺𝑊</m:t>
                          </m:r>
                        </m:sup>
                      </m:sSub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CAFADE-4E10-4B7C-991A-2D35C5249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1499" y="3351821"/>
                  <a:ext cx="2842461" cy="398892"/>
                </a:xfrm>
                <a:prstGeom prst="rect">
                  <a:avLst/>
                </a:prstGeom>
                <a:blipFill>
                  <a:blip r:embed="rId4"/>
                  <a:stretch>
                    <a:fillRect l="-1717" t="-7692"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EC4900-A6A7-4A0D-898F-B03454509062}"/>
                </a:ext>
              </a:extLst>
            </p:cNvPr>
            <p:cNvCxnSpPr>
              <a:cxnSpLocks/>
            </p:cNvCxnSpPr>
            <p:nvPr/>
          </p:nvCxnSpPr>
          <p:spPr>
            <a:xfrm>
              <a:off x="9633529" y="2969280"/>
              <a:ext cx="314495" cy="382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5D35C2-2C11-4ABB-B057-B45ECDFC8420}"/>
                </a:ext>
              </a:extLst>
            </p:cNvPr>
            <p:cNvSpPr txBox="1"/>
            <p:nvPr/>
          </p:nvSpPr>
          <p:spPr>
            <a:xfrm>
              <a:off x="8579517" y="3348500"/>
              <a:ext cx="3432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Calculated from background tetrad</a:t>
              </a:r>
            </a:p>
            <a:p>
              <a:r>
                <a:rPr lang="en-US" dirty="0"/>
                <a:t>e.g., Kinnersly tetrad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782A33-B212-4A74-91A3-E77EDEB778FE}"/>
              </a:ext>
            </a:extLst>
          </p:cNvPr>
          <p:cNvSpPr txBox="1"/>
          <p:nvPr/>
        </p:nvSpPr>
        <p:spPr>
          <a:xfrm>
            <a:off x="257191" y="4369683"/>
            <a:ext cx="199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Master equation</a:t>
            </a:r>
          </a:p>
          <a:p>
            <a:pPr algn="ctr"/>
            <a:r>
              <a:rPr lang="en-US" dirty="0"/>
              <a:t>coupled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931D98-542C-40B8-8CE7-28EA58C56505}"/>
                  </a:ext>
                </a:extLst>
              </p:cNvPr>
              <p:cNvSpPr txBox="1"/>
              <p:nvPr/>
            </p:nvSpPr>
            <p:spPr>
              <a:xfrm>
                <a:off x="8308177" y="4369683"/>
                <a:ext cx="12994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Decouple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931D98-542C-40B8-8CE7-28EA58C56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177" y="4369683"/>
                <a:ext cx="1299410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13E2547-AE3E-49C9-B8F8-9E244C0709FC}"/>
              </a:ext>
            </a:extLst>
          </p:cNvPr>
          <p:cNvSpPr txBox="1"/>
          <p:nvPr/>
        </p:nvSpPr>
        <p:spPr>
          <a:xfrm>
            <a:off x="10130072" y="4508182"/>
            <a:ext cx="180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for QNMs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AD064B-08A8-4049-A82E-D177FFEF75DE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>
            <a:off x="2248417" y="4692849"/>
            <a:ext cx="547532" cy="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AD06EF-32B1-4656-B901-60AD0306A8B0}"/>
              </a:ext>
            </a:extLst>
          </p:cNvPr>
          <p:cNvCxnSpPr>
            <a:stCxn id="15" idx="3"/>
            <a:endCxn id="21" idx="1"/>
          </p:cNvCxnSpPr>
          <p:nvPr/>
        </p:nvCxnSpPr>
        <p:spPr>
          <a:xfrm>
            <a:off x="8050017" y="4692849"/>
            <a:ext cx="258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117FBB2-5EBA-4BAF-9212-4C914C79DB68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 flipV="1">
            <a:off x="9607587" y="4692848"/>
            <a:ext cx="5224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9D44B3-F980-4497-B679-B244F0F39388}"/>
              </a:ext>
            </a:extLst>
          </p:cNvPr>
          <p:cNvGrpSpPr/>
          <p:nvPr/>
        </p:nvGrpSpPr>
        <p:grpSpPr>
          <a:xfrm>
            <a:off x="2795949" y="4369683"/>
            <a:ext cx="5254068" cy="650286"/>
            <a:chOff x="2511758" y="4096427"/>
            <a:chExt cx="5254068" cy="6502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2EBE16-B26D-4114-AF13-D216013E8DAC}"/>
                </a:ext>
              </a:extLst>
            </p:cNvPr>
            <p:cNvSpPr txBox="1"/>
            <p:nvPr/>
          </p:nvSpPr>
          <p:spPr>
            <a:xfrm>
              <a:off x="2511758" y="4100382"/>
              <a:ext cx="2482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Implement background tetrad for dCS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E253AA-7F89-49F1-A8D2-36CBCA132D0D}"/>
                </a:ext>
              </a:extLst>
            </p:cNvPr>
            <p:cNvSpPr txBox="1"/>
            <p:nvPr/>
          </p:nvSpPr>
          <p:spPr>
            <a:xfrm>
              <a:off x="4994106" y="4096427"/>
              <a:ext cx="2771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Implement perturbation to tetrad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5070A91-0221-4A36-AA14-819D6B160A35}"/>
                    </a:ext>
                  </a:extLst>
                </p:cNvPr>
                <p:cNvSpPr txBox="1"/>
                <p:nvPr/>
              </p:nvSpPr>
              <p:spPr>
                <a:xfrm>
                  <a:off x="4875484" y="4327259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5070A91-0221-4A36-AA14-819D6B160A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484" y="4327259"/>
                  <a:ext cx="23724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0513" r="-15385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66342E1-021E-4DCD-88E4-1D579A14049D}"/>
              </a:ext>
            </a:extLst>
          </p:cNvPr>
          <p:cNvSpPr txBox="1"/>
          <p:nvPr/>
        </p:nvSpPr>
        <p:spPr>
          <a:xfrm>
            <a:off x="394793" y="5464039"/>
            <a:ext cx="231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To all orders in spin?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023429-A3C6-4A0D-AAC5-D911E8DD95CF}"/>
                  </a:ext>
                </a:extLst>
              </p:cNvPr>
              <p:cNvSpPr txBox="1"/>
              <p:nvPr/>
            </p:nvSpPr>
            <p:spPr>
              <a:xfrm>
                <a:off x="3152248" y="5486352"/>
                <a:ext cx="33110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Extension to type 1 spacetimes</a:t>
                </a:r>
              </a:p>
              <a:p>
                <a:pPr algn="ctr"/>
                <a:r>
                  <a:rPr lang="en-US" dirty="0"/>
                  <a:t>Petrov type I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023429-A3C6-4A0D-AAC5-D911E8DD9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248" y="5486352"/>
                <a:ext cx="3311026" cy="923330"/>
              </a:xfrm>
              <a:prstGeom prst="rect">
                <a:avLst/>
              </a:prstGeom>
              <a:blipFill>
                <a:blip r:embed="rId8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CE45C4A-18F3-43F2-9034-3A9F46FCD2B7}"/>
              </a:ext>
            </a:extLst>
          </p:cNvPr>
          <p:cNvSpPr txBox="1"/>
          <p:nvPr/>
        </p:nvSpPr>
        <p:spPr>
          <a:xfrm>
            <a:off x="8189554" y="5509752"/>
            <a:ext cx="21476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Check the next talk!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A96A59-6805-4C9A-B104-36DDAA7AE46D}"/>
              </a:ext>
            </a:extLst>
          </p:cNvPr>
          <p:cNvSpPr txBox="1"/>
          <p:nvPr/>
        </p:nvSpPr>
        <p:spPr>
          <a:xfrm>
            <a:off x="8470745" y="6372822"/>
            <a:ext cx="158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Thank you!!!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30864D-8BB2-30CB-530A-074E069302A1}"/>
              </a:ext>
            </a:extLst>
          </p:cNvPr>
          <p:cNvGrpSpPr/>
          <p:nvPr/>
        </p:nvGrpSpPr>
        <p:grpSpPr>
          <a:xfrm>
            <a:off x="-106973" y="1853441"/>
            <a:ext cx="6654182" cy="646331"/>
            <a:chOff x="5502818" y="1893559"/>
            <a:chExt cx="6654182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A7CBD31-8CBE-6409-7C05-8CCB7E74597D}"/>
                    </a:ext>
                  </a:extLst>
                </p:cNvPr>
                <p:cNvSpPr txBox="1"/>
                <p:nvPr/>
              </p:nvSpPr>
              <p:spPr>
                <a:xfrm>
                  <a:off x="8182637" y="2014843"/>
                  <a:ext cx="3974363" cy="3855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𝒮</m:t>
                            </m:r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A7CBD31-8CBE-6409-7C05-8CCB7E745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2637" y="2014843"/>
                  <a:ext cx="3974363" cy="385555"/>
                </a:xfrm>
                <a:prstGeom prst="rect">
                  <a:avLst/>
                </a:prstGeom>
                <a:blipFill>
                  <a:blip r:embed="rId9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146C8E-1C43-E869-AB61-4089A5D8600B}"/>
                </a:ext>
              </a:extLst>
            </p:cNvPr>
            <p:cNvSpPr txBox="1"/>
            <p:nvPr/>
          </p:nvSpPr>
          <p:spPr>
            <a:xfrm>
              <a:off x="5502818" y="1893559"/>
              <a:ext cx="2006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new master equation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61264AF-27A3-B9E2-AE63-4B26A3C16225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 flipV="1">
              <a:off x="7508925" y="2207910"/>
              <a:ext cx="654787" cy="8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9E413E-8CAE-D2D8-9474-7A2599F6FEC5}"/>
                  </a:ext>
                </a:extLst>
              </p:cNvPr>
              <p:cNvSpPr txBox="1"/>
              <p:nvPr/>
            </p:nvSpPr>
            <p:spPr>
              <a:xfrm>
                <a:off x="6120106" y="1835399"/>
                <a:ext cx="662131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1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4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IN" sz="1400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	;	</a:t>
                </a:r>
                <a:r>
                  <a:rPr lang="en-IN" sz="1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IN" sz="1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14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IN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4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IN" sz="14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	;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IN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9E413E-8CAE-D2D8-9474-7A2599F6F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06" y="1835399"/>
                <a:ext cx="6621310" cy="754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2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35" grpId="0"/>
      <p:bldP spid="36" grpId="0"/>
      <p:bldP spid="37" grpId="0" animBg="1"/>
      <p:bldP spid="38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7448</TotalTime>
  <Words>857</Words>
  <Application>Microsoft Office PowerPoint</Application>
  <PresentationFormat>Widescreen</PresentationFormat>
  <Paragraphs>138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Gill Sans MT</vt:lpstr>
      <vt:lpstr>Wingdings 2</vt:lpstr>
      <vt:lpstr>Dividend</vt:lpstr>
      <vt:lpstr>Perturbations of spinning black holes beyond gr: modified teukolsky equation I</vt:lpstr>
      <vt:lpstr>What are QuasiNormal modes (QNM) ?</vt:lpstr>
      <vt:lpstr>Why study qnms and modified gravity?</vt:lpstr>
      <vt:lpstr>Perturbed field equations</vt:lpstr>
      <vt:lpstr>Newman penrose and teukolsky formalism in gr</vt:lpstr>
      <vt:lpstr>Extending teukolsky formalism to non-gr  Non-Ricci-flat type d spacetimes</vt:lpstr>
      <vt:lpstr>Probing the meaning of the modified teukolsky equation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QuasiNormal Modes of slowly rotating black holes in dynamical chern-simons gravity</dc:title>
  <dc:creator>Pratik</dc:creator>
  <cp:lastModifiedBy>Pratik</cp:lastModifiedBy>
  <cp:revision>92</cp:revision>
  <dcterms:created xsi:type="dcterms:W3CDTF">2021-10-31T17:49:58Z</dcterms:created>
  <dcterms:modified xsi:type="dcterms:W3CDTF">2022-07-06T04:43:15Z</dcterms:modified>
</cp:coreProperties>
</file>